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7"/>
  </p:notesMasterIdLst>
  <p:sldIdLst>
    <p:sldId id="257" r:id="rId2"/>
    <p:sldId id="337" r:id="rId3"/>
    <p:sldId id="276" r:id="rId4"/>
    <p:sldId id="277" r:id="rId5"/>
    <p:sldId id="278" r:id="rId6"/>
    <p:sldId id="330" r:id="rId7"/>
    <p:sldId id="334" r:id="rId8"/>
    <p:sldId id="329" r:id="rId9"/>
    <p:sldId id="275" r:id="rId10"/>
    <p:sldId id="279" r:id="rId11"/>
    <p:sldId id="332" r:id="rId12"/>
    <p:sldId id="321" r:id="rId13"/>
    <p:sldId id="331" r:id="rId14"/>
    <p:sldId id="333" r:id="rId15"/>
    <p:sldId id="322" r:id="rId16"/>
    <p:sldId id="335" r:id="rId17"/>
    <p:sldId id="336" r:id="rId18"/>
    <p:sldId id="269" r:id="rId19"/>
    <p:sldId id="318" r:id="rId20"/>
    <p:sldId id="319" r:id="rId21"/>
    <p:sldId id="320" r:id="rId22"/>
    <p:sldId id="286" r:id="rId23"/>
    <p:sldId id="264" r:id="rId24"/>
    <p:sldId id="297" r:id="rId25"/>
    <p:sldId id="293" r:id="rId26"/>
    <p:sldId id="296" r:id="rId27"/>
    <p:sldId id="280" r:id="rId28"/>
    <p:sldId id="298" r:id="rId29"/>
    <p:sldId id="288" r:id="rId30"/>
    <p:sldId id="265" r:id="rId31"/>
    <p:sldId id="341" r:id="rId32"/>
    <p:sldId id="285" r:id="rId33"/>
    <p:sldId id="326" r:id="rId34"/>
    <p:sldId id="306" r:id="rId35"/>
    <p:sldId id="299" r:id="rId36"/>
    <p:sldId id="281" r:id="rId37"/>
    <p:sldId id="300" r:id="rId38"/>
    <p:sldId id="262" r:id="rId39"/>
    <p:sldId id="301" r:id="rId40"/>
    <p:sldId id="272" r:id="rId41"/>
    <p:sldId id="271" r:id="rId42"/>
    <p:sldId id="274" r:id="rId43"/>
    <p:sldId id="302" r:id="rId44"/>
    <p:sldId id="270" r:id="rId45"/>
    <p:sldId id="268" r:id="rId46"/>
    <p:sldId id="324" r:id="rId47"/>
    <p:sldId id="304" r:id="rId48"/>
    <p:sldId id="305" r:id="rId49"/>
    <p:sldId id="328" r:id="rId50"/>
    <p:sldId id="313" r:id="rId51"/>
    <p:sldId id="314" r:id="rId52"/>
    <p:sldId id="315" r:id="rId53"/>
    <p:sldId id="323" r:id="rId54"/>
    <p:sldId id="342" r:id="rId55"/>
    <p:sldId id="261" r:id="rId56"/>
    <p:sldId id="338" r:id="rId57"/>
    <p:sldId id="308" r:id="rId58"/>
    <p:sldId id="311" r:id="rId59"/>
    <p:sldId id="317" r:id="rId60"/>
    <p:sldId id="340" r:id="rId61"/>
    <p:sldId id="339" r:id="rId62"/>
    <p:sldId id="294" r:id="rId63"/>
    <p:sldId id="316" r:id="rId64"/>
    <p:sldId id="327" r:id="rId65"/>
    <p:sldId id="25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6441" autoAdjust="0"/>
  </p:normalViewPr>
  <p:slideViewPr>
    <p:cSldViewPr>
      <p:cViewPr varScale="1">
        <p:scale>
          <a:sx n="112" d="100"/>
          <a:sy n="112" d="100"/>
        </p:scale>
        <p:origin x="-148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1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io\My%20Documents\Transfer&#234;ncias\7.2.1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io\Local%20Settings\Temp\11.2.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io\Local%20Settings\Temp\import%20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io\Local%20Settings\Temp\inflaciom.xls" TargetMode="External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io\Local%20Settings\Temp\inflacion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riogo\documents\paper%20e%20capitulos%20de%20libros\paper%20madrid\estadisticas%20paper%20madrid%20ide\estdistica%20base\us_fdiflows_fdi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io\My%20Documents\clase%20de%20AL\ESTADISTICA\anuario%20estadistico%20de%20america%20latina\pib%20ppp.xls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Folha2!$A$7</c:f>
              <c:strCache>
                <c:ptCount val="1"/>
                <c:pt idx="0">
                  <c:v>Balance en cuenta corriente</c:v>
                </c:pt>
              </c:strCache>
            </c:strRef>
          </c:tx>
          <c:cat>
            <c:numRef>
              <c:f>Folha2!$B$6:$AJ$6</c:f>
              <c:numCache>
                <c:formatCode>General</c:formatCode>
                <c:ptCount val="35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</c:numCache>
            </c:numRef>
          </c:cat>
          <c:val>
            <c:numRef>
              <c:f>Folha2!$B$7:$AJ$7</c:f>
              <c:numCache>
                <c:formatCode>#########\ ###\ ##0.0</c:formatCode>
                <c:ptCount val="35"/>
                <c:pt idx="0">
                  <c:v>127.0</c:v>
                </c:pt>
                <c:pt idx="1">
                  <c:v>-1115.0</c:v>
                </c:pt>
                <c:pt idx="2">
                  <c:v>-1248.0</c:v>
                </c:pt>
                <c:pt idx="3">
                  <c:v>53.0</c:v>
                </c:pt>
                <c:pt idx="4">
                  <c:v>-269.0</c:v>
                </c:pt>
                <c:pt idx="5">
                  <c:v>-506.0</c:v>
                </c:pt>
                <c:pt idx="6">
                  <c:v>-740.0</c:v>
                </c:pt>
                <c:pt idx="7">
                  <c:v>-2479.0</c:v>
                </c:pt>
                <c:pt idx="8">
                  <c:v>-1616.0</c:v>
                </c:pt>
                <c:pt idx="9">
                  <c:v>-1186.0</c:v>
                </c:pt>
                <c:pt idx="10">
                  <c:v>-1360.0</c:v>
                </c:pt>
                <c:pt idx="11">
                  <c:v>-1441.0</c:v>
                </c:pt>
                <c:pt idx="12">
                  <c:v>-1396.0</c:v>
                </c:pt>
                <c:pt idx="13">
                  <c:v>-410.0</c:v>
                </c:pt>
                <c:pt idx="14">
                  <c:v>-866.0</c:v>
                </c:pt>
                <c:pt idx="15">
                  <c:v>-393.0</c:v>
                </c:pt>
                <c:pt idx="16">
                  <c:v>-1149.0</c:v>
                </c:pt>
                <c:pt idx="17">
                  <c:v>-1772.0</c:v>
                </c:pt>
                <c:pt idx="18">
                  <c:v>-2540.0</c:v>
                </c:pt>
                <c:pt idx="19">
                  <c:v>-2168.0</c:v>
                </c:pt>
                <c:pt idx="20">
                  <c:v>-3069.0</c:v>
                </c:pt>
                <c:pt idx="21">
                  <c:v>-4183.0</c:v>
                </c:pt>
                <c:pt idx="22">
                  <c:v>-3627.0</c:v>
                </c:pt>
                <c:pt idx="23">
                  <c:v>-2421.0</c:v>
                </c:pt>
                <c:pt idx="24">
                  <c:v>-3246.0</c:v>
                </c:pt>
                <c:pt idx="25">
                  <c:v>-7137.0</c:v>
                </c:pt>
                <c:pt idx="26">
                  <c:v>-5443.0</c:v>
                </c:pt>
                <c:pt idx="27">
                  <c:v>-5838.0</c:v>
                </c:pt>
                <c:pt idx="28">
                  <c:v>-8523.0</c:v>
                </c:pt>
                <c:pt idx="29">
                  <c:v>-7322.0</c:v>
                </c:pt>
                <c:pt idx="30">
                  <c:v>-8760.0</c:v>
                </c:pt>
                <c:pt idx="31">
                  <c:v>-12525.0</c:v>
                </c:pt>
                <c:pt idx="32">
                  <c:v>-12733.0</c:v>
                </c:pt>
                <c:pt idx="33">
                  <c:v>-1675.0</c:v>
                </c:pt>
                <c:pt idx="34">
                  <c:v>112.0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Folha2!$A$8</c:f>
              <c:strCache>
                <c:ptCount val="1"/>
              </c:strCache>
            </c:strRef>
          </c:tx>
          <c:cat>
            <c:numRef>
              <c:f>Folha2!$B$6:$AJ$6</c:f>
              <c:numCache>
                <c:formatCode>General</c:formatCode>
                <c:ptCount val="35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</c:numCache>
            </c:numRef>
          </c:cat>
          <c:val>
            <c:numRef>
              <c:f>Folha2!$B$8:$AJ$8</c:f>
              <c:numCache>
                <c:formatCode>General</c:formatCode>
                <c:ptCount val="35"/>
              </c:numCache>
            </c:numRef>
          </c:val>
          <c:smooth val="0"/>
        </c:ser>
        <c:ser>
          <c:idx val="2"/>
          <c:order val="2"/>
          <c:tx>
            <c:strRef>
              <c:f>Folha2!$A$9</c:f>
              <c:strCache>
                <c:ptCount val="1"/>
                <c:pt idx="0">
                  <c:v>Poder de compra exportaciones de bienes y servicios</c:v>
                </c:pt>
              </c:strCache>
            </c:strRef>
          </c:tx>
          <c:dLbls>
            <c:dLbl>
              <c:idx val="3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Folha2!$B$6:$AJ$6</c:f>
              <c:numCache>
                <c:formatCode>General</c:formatCode>
                <c:ptCount val="35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</c:numCache>
            </c:numRef>
          </c:cat>
          <c:val>
            <c:numRef>
              <c:f>Folha2!$B$9:$AJ$9</c:f>
              <c:numCache>
                <c:formatCode>#########\ ###\ ##0.0</c:formatCode>
                <c:ptCount val="35"/>
                <c:pt idx="0">
                  <c:v>9907.0</c:v>
                </c:pt>
                <c:pt idx="1">
                  <c:v>10350.0</c:v>
                </c:pt>
                <c:pt idx="2">
                  <c:v>9269.0</c:v>
                </c:pt>
                <c:pt idx="3">
                  <c:v>10250.0</c:v>
                </c:pt>
                <c:pt idx="4">
                  <c:v>10611.0</c:v>
                </c:pt>
                <c:pt idx="5">
                  <c:v>11092.0</c:v>
                </c:pt>
                <c:pt idx="6">
                  <c:v>11913.0</c:v>
                </c:pt>
                <c:pt idx="7">
                  <c:v>12419.0</c:v>
                </c:pt>
                <c:pt idx="8">
                  <c:v>11475.0</c:v>
                </c:pt>
                <c:pt idx="9">
                  <c:v>11612.0</c:v>
                </c:pt>
                <c:pt idx="10">
                  <c:v>11872.0</c:v>
                </c:pt>
                <c:pt idx="11">
                  <c:v>11888.0</c:v>
                </c:pt>
                <c:pt idx="12">
                  <c:v>12140.0</c:v>
                </c:pt>
                <c:pt idx="13">
                  <c:v>12628.0</c:v>
                </c:pt>
                <c:pt idx="14">
                  <c:v>13022.0</c:v>
                </c:pt>
                <c:pt idx="15">
                  <c:v>13331.0</c:v>
                </c:pt>
                <c:pt idx="16">
                  <c:v>13951.0</c:v>
                </c:pt>
                <c:pt idx="17">
                  <c:v>14047.0</c:v>
                </c:pt>
                <c:pt idx="18">
                  <c:v>14804.0</c:v>
                </c:pt>
                <c:pt idx="19">
                  <c:v>16200.0</c:v>
                </c:pt>
                <c:pt idx="20">
                  <c:v>16962.0</c:v>
                </c:pt>
                <c:pt idx="21">
                  <c:v>16895.0</c:v>
                </c:pt>
                <c:pt idx="22">
                  <c:v>18493.0</c:v>
                </c:pt>
                <c:pt idx="23">
                  <c:v>22793.0</c:v>
                </c:pt>
                <c:pt idx="24">
                  <c:v>27088.0</c:v>
                </c:pt>
                <c:pt idx="25">
                  <c:v>22765.0</c:v>
                </c:pt>
                <c:pt idx="26">
                  <c:v>24872.0</c:v>
                </c:pt>
                <c:pt idx="27">
                  <c:v>27527.0</c:v>
                </c:pt>
                <c:pt idx="28">
                  <c:v>28272.0</c:v>
                </c:pt>
                <c:pt idx="29">
                  <c:v>33653.0</c:v>
                </c:pt>
                <c:pt idx="30">
                  <c:v>38256.0</c:v>
                </c:pt>
                <c:pt idx="31">
                  <c:v>38231.0</c:v>
                </c:pt>
                <c:pt idx="32">
                  <c:v>33915.0</c:v>
                </c:pt>
                <c:pt idx="33">
                  <c:v>34323.0</c:v>
                </c:pt>
                <c:pt idx="34">
                  <c:v>37388.0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Folha2!$A$10</c:f>
              <c:strCache>
                <c:ptCount val="1"/>
              </c:strCache>
            </c:strRef>
          </c:tx>
          <c:cat>
            <c:numRef>
              <c:f>Folha2!$B$6:$AJ$6</c:f>
              <c:numCache>
                <c:formatCode>General</c:formatCode>
                <c:ptCount val="35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</c:numCache>
            </c:numRef>
          </c:cat>
          <c:val>
            <c:numRef>
              <c:f>Folha2!$B$10:$AJ$10</c:f>
              <c:numCache>
                <c:formatCode>General</c:formatCode>
                <c:ptCount val="3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4519384"/>
        <c:axId val="-2104516152"/>
      </c:lineChart>
      <c:catAx>
        <c:axId val="-2104519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0" baseline="0"/>
            </a:pPr>
            <a:endParaRPr lang="en-US"/>
          </a:p>
        </c:txPr>
        <c:crossAx val="-2104516152"/>
        <c:crosses val="autoZero"/>
        <c:auto val="1"/>
        <c:lblAlgn val="ctr"/>
        <c:lblOffset val="100"/>
        <c:noMultiLvlLbl val="0"/>
      </c:catAx>
      <c:valAx>
        <c:axId val="-2104516152"/>
        <c:scaling>
          <c:orientation val="minMax"/>
        </c:scaling>
        <c:delete val="0"/>
        <c:axPos val="l"/>
        <c:majorGridlines/>
        <c:numFmt formatCode="#########\ ###\ ##0.0" sourceLinked="1"/>
        <c:majorTickMark val="out"/>
        <c:minorTickMark val="none"/>
        <c:tickLblPos val="nextTo"/>
        <c:crossAx val="-2104519384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42390275002416"/>
          <c:y val="0.166861801680155"/>
          <c:w val="0.148498458498062"/>
          <c:h val="0.76802791142864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rgbClr val="FF0000"/>
          </a:solidFill>
        </a:ln>
      </c:spPr>
    </c:sideWall>
    <c:backWall>
      <c:thickness val="0"/>
      <c:spPr>
        <a:ln>
          <a:solidFill>
            <a:srgbClr val="FF0000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1975</c:v>
                </c:pt>
              </c:strCache>
            </c:strRef>
          </c:tx>
          <c:invertIfNegative val="0"/>
          <c:cat>
            <c:strRef>
              <c:f>Sheet1!$A$2:$A$20</c:f>
              <c:strCache>
                <c:ptCount val="19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 </c:v>
                </c:pt>
                <c:pt idx="9">
                  <c:v>Honduras</c:v>
                </c:pt>
                <c:pt idx="10">
                  <c:v>Jamaica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</c:v>
                </c:pt>
                <c:pt idx="14">
                  <c:v>Paraguay</c:v>
                </c:pt>
                <c:pt idx="15">
                  <c:v>Perú</c:v>
                </c:pt>
                <c:pt idx="16">
                  <c:v>Rep. Dominicana </c:v>
                </c:pt>
                <c:pt idx="17">
                  <c:v>Uruguay </c:v>
                </c:pt>
                <c:pt idx="18">
                  <c:v> Venezuela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5760.0</c:v>
                </c:pt>
                <c:pt idx="1">
                  <c:v>784.0</c:v>
                </c:pt>
                <c:pt idx="2">
                  <c:v>20091.0</c:v>
                </c:pt>
                <c:pt idx="3">
                  <c:v>4072.0</c:v>
                </c:pt>
                <c:pt idx="4">
                  <c:v>3593.0</c:v>
                </c:pt>
                <c:pt idx="5">
                  <c:v>462.0</c:v>
                </c:pt>
                <c:pt idx="6">
                  <c:v>585.0</c:v>
                </c:pt>
                <c:pt idx="7">
                  <c:v>247.0</c:v>
                </c:pt>
                <c:pt idx="8">
                  <c:v>277.0</c:v>
                </c:pt>
                <c:pt idx="9">
                  <c:v>341.0</c:v>
                </c:pt>
                <c:pt idx="10">
                  <c:v>657.0</c:v>
                </c:pt>
                <c:pt idx="11">
                  <c:v>17014.0</c:v>
                </c:pt>
                <c:pt idx="12">
                  <c:v>493.0</c:v>
                </c:pt>
                <c:pt idx="13">
                  <c:v>2271.0</c:v>
                </c:pt>
                <c:pt idx="14">
                  <c:v>207.0</c:v>
                </c:pt>
                <c:pt idx="15">
                  <c:v>3924.0</c:v>
                </c:pt>
                <c:pt idx="16">
                  <c:v>398.0</c:v>
                </c:pt>
                <c:pt idx="17">
                  <c:v>686.0</c:v>
                </c:pt>
                <c:pt idx="18">
                  <c:v>3908.0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1980</c:v>
                </c:pt>
              </c:strCache>
            </c:strRef>
          </c:tx>
          <c:invertIfNegative val="0"/>
          <c:cat>
            <c:strRef>
              <c:f>Sheet1!$A$2:$A$20</c:f>
              <c:strCache>
                <c:ptCount val="19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 </c:v>
                </c:pt>
                <c:pt idx="9">
                  <c:v>Honduras</c:v>
                </c:pt>
                <c:pt idx="10">
                  <c:v>Jamaica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</c:v>
                </c:pt>
                <c:pt idx="14">
                  <c:v>Paraguay</c:v>
                </c:pt>
                <c:pt idx="15">
                  <c:v>Perú</c:v>
                </c:pt>
                <c:pt idx="16">
                  <c:v>Rep. Dominicana </c:v>
                </c:pt>
                <c:pt idx="17">
                  <c:v>Uruguay </c:v>
                </c:pt>
                <c:pt idx="18">
                  <c:v> Venezuela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27162.0</c:v>
                </c:pt>
                <c:pt idx="1">
                  <c:v>2340.0</c:v>
                </c:pt>
                <c:pt idx="2">
                  <c:v>64000.0</c:v>
                </c:pt>
                <c:pt idx="3">
                  <c:v>11207.0</c:v>
                </c:pt>
                <c:pt idx="4">
                  <c:v>6805.0</c:v>
                </c:pt>
                <c:pt idx="5">
                  <c:v>2209.0</c:v>
                </c:pt>
                <c:pt idx="6">
                  <c:v>4167.0</c:v>
                </c:pt>
                <c:pt idx="7">
                  <c:v>1176.0</c:v>
                </c:pt>
                <c:pt idx="8">
                  <c:v>1053.0</c:v>
                </c:pt>
                <c:pt idx="9">
                  <c:v>1388.0</c:v>
                </c:pt>
                <c:pt idx="10">
                  <c:v>1734.0</c:v>
                </c:pt>
                <c:pt idx="11">
                  <c:v>50700.0</c:v>
                </c:pt>
                <c:pt idx="12">
                  <c:v>1825.0</c:v>
                </c:pt>
                <c:pt idx="13">
                  <c:v>2271.0</c:v>
                </c:pt>
                <c:pt idx="14">
                  <c:v>861.0</c:v>
                </c:pt>
                <c:pt idx="15">
                  <c:v>9595.0</c:v>
                </c:pt>
                <c:pt idx="16">
                  <c:v>2173.0</c:v>
                </c:pt>
                <c:pt idx="17">
                  <c:v>1165.0</c:v>
                </c:pt>
                <c:pt idx="18">
                  <c:v>29963.0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1985</c:v>
                </c:pt>
              </c:strCache>
            </c:strRef>
          </c:tx>
          <c:invertIfNegative val="0"/>
          <c:cat>
            <c:strRef>
              <c:f>Sheet1!$A$2:$A$20</c:f>
              <c:strCache>
                <c:ptCount val="19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 </c:v>
                </c:pt>
                <c:pt idx="9">
                  <c:v>Honduras</c:v>
                </c:pt>
                <c:pt idx="10">
                  <c:v>Jamaica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</c:v>
                </c:pt>
                <c:pt idx="14">
                  <c:v>Paraguay</c:v>
                </c:pt>
                <c:pt idx="15">
                  <c:v>Perú</c:v>
                </c:pt>
                <c:pt idx="16">
                  <c:v>Rep. Dominicana </c:v>
                </c:pt>
                <c:pt idx="17">
                  <c:v>Uruguay </c:v>
                </c:pt>
                <c:pt idx="18">
                  <c:v> Venezuela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49326.0</c:v>
                </c:pt>
                <c:pt idx="1">
                  <c:v>3294.0</c:v>
                </c:pt>
                <c:pt idx="2">
                  <c:v>105126.0</c:v>
                </c:pt>
                <c:pt idx="3">
                  <c:v>20043.0</c:v>
                </c:pt>
                <c:pt idx="4">
                  <c:v>14063.0</c:v>
                </c:pt>
                <c:pt idx="5">
                  <c:v>4140.0</c:v>
                </c:pt>
                <c:pt idx="6">
                  <c:v>8111.0</c:v>
                </c:pt>
                <c:pt idx="7">
                  <c:v>1805.0</c:v>
                </c:pt>
                <c:pt idx="8">
                  <c:v>2536.0</c:v>
                </c:pt>
                <c:pt idx="9">
                  <c:v>3034.0</c:v>
                </c:pt>
                <c:pt idx="10">
                  <c:v>3355.0</c:v>
                </c:pt>
                <c:pt idx="11">
                  <c:v>97800.0</c:v>
                </c:pt>
                <c:pt idx="12">
                  <c:v>4936.0</c:v>
                </c:pt>
                <c:pt idx="13">
                  <c:v>3642.0</c:v>
                </c:pt>
                <c:pt idx="14">
                  <c:v>1772.0</c:v>
                </c:pt>
                <c:pt idx="15">
                  <c:v>13721.0</c:v>
                </c:pt>
                <c:pt idx="16">
                  <c:v>3720.0</c:v>
                </c:pt>
                <c:pt idx="17">
                  <c:v>3551.0</c:v>
                </c:pt>
                <c:pt idx="18">
                  <c:v>31238.0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cat>
            <c:strRef>
              <c:f>Sheet1!$A$2:$A$20</c:f>
              <c:strCache>
                <c:ptCount val="19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 </c:v>
                </c:pt>
                <c:pt idx="9">
                  <c:v>Honduras</c:v>
                </c:pt>
                <c:pt idx="10">
                  <c:v>Jamaica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</c:v>
                </c:pt>
                <c:pt idx="14">
                  <c:v>Paraguay</c:v>
                </c:pt>
                <c:pt idx="15">
                  <c:v>Perú</c:v>
                </c:pt>
                <c:pt idx="16">
                  <c:v>Rep. Dominicana </c:v>
                </c:pt>
                <c:pt idx="17">
                  <c:v>Uruguay </c:v>
                </c:pt>
                <c:pt idx="18">
                  <c:v> Venezuela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62233.0</c:v>
                </c:pt>
                <c:pt idx="1">
                  <c:v>3768.0</c:v>
                </c:pt>
                <c:pt idx="2">
                  <c:v>123439.0</c:v>
                </c:pt>
                <c:pt idx="3">
                  <c:v>18576.0</c:v>
                </c:pt>
                <c:pt idx="4">
                  <c:v>17848.0</c:v>
                </c:pt>
                <c:pt idx="5">
                  <c:v>3924.0</c:v>
                </c:pt>
                <c:pt idx="6">
                  <c:v>12222.0</c:v>
                </c:pt>
                <c:pt idx="7">
                  <c:v>2076.0</c:v>
                </c:pt>
                <c:pt idx="8">
                  <c:v>2487.0</c:v>
                </c:pt>
                <c:pt idx="9">
                  <c:v>3588.0</c:v>
                </c:pt>
                <c:pt idx="10">
                  <c:v>4152.0</c:v>
                </c:pt>
                <c:pt idx="11">
                  <c:v>101900.0</c:v>
                </c:pt>
                <c:pt idx="12">
                  <c:v>10616.0</c:v>
                </c:pt>
                <c:pt idx="13">
                  <c:v>3795.0</c:v>
                </c:pt>
                <c:pt idx="14">
                  <c:v>1670.0</c:v>
                </c:pt>
                <c:pt idx="15">
                  <c:v>19996.0</c:v>
                </c:pt>
                <c:pt idx="16">
                  <c:v>4499.0</c:v>
                </c:pt>
                <c:pt idx="17">
                  <c:v>4472.0</c:v>
                </c:pt>
                <c:pt idx="18">
                  <c:v>36615.0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1998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prst="convex"/>
            </a:sp3d>
          </c:spPr>
          <c:invertIfNegative val="0"/>
          <c:cat>
            <c:strRef>
              <c:f>Sheet1!$A$2:$A$20</c:f>
              <c:strCache>
                <c:ptCount val="19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 </c:v>
                </c:pt>
                <c:pt idx="9">
                  <c:v>Honduras</c:v>
                </c:pt>
                <c:pt idx="10">
                  <c:v>Jamaica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</c:v>
                </c:pt>
                <c:pt idx="14">
                  <c:v>Paraguay</c:v>
                </c:pt>
                <c:pt idx="15">
                  <c:v>Perú</c:v>
                </c:pt>
                <c:pt idx="16">
                  <c:v>Rep. Dominicana </c:v>
                </c:pt>
                <c:pt idx="17">
                  <c:v>Uruguay </c:v>
                </c:pt>
                <c:pt idx="18">
                  <c:v> Venezuela</c:v>
                </c:pt>
              </c:strCache>
            </c:strRef>
          </c:cat>
          <c:val>
            <c:numRef>
              <c:f>Sheet1!$F$2:$F$20</c:f>
              <c:numCache>
                <c:formatCode>General</c:formatCode>
                <c:ptCount val="19"/>
                <c:pt idx="0">
                  <c:v>140489.0</c:v>
                </c:pt>
                <c:pt idx="1">
                  <c:v>4655.0</c:v>
                </c:pt>
                <c:pt idx="2">
                  <c:v>241644.0</c:v>
                </c:pt>
                <c:pt idx="3">
                  <c:v>31691.0</c:v>
                </c:pt>
                <c:pt idx="4">
                  <c:v>35696.0</c:v>
                </c:pt>
                <c:pt idx="5">
                  <c:v>3500.0</c:v>
                </c:pt>
                <c:pt idx="6">
                  <c:v>16400.0</c:v>
                </c:pt>
                <c:pt idx="7">
                  <c:v>2631.0</c:v>
                </c:pt>
                <c:pt idx="8">
                  <c:v>3619.0</c:v>
                </c:pt>
                <c:pt idx="9">
                  <c:v>4404.0</c:v>
                </c:pt>
                <c:pt idx="10">
                  <c:v>3300.0</c:v>
                </c:pt>
                <c:pt idx="11">
                  <c:v>161300.0</c:v>
                </c:pt>
                <c:pt idx="12">
                  <c:v>6287.0</c:v>
                </c:pt>
                <c:pt idx="13">
                  <c:v>5180.0</c:v>
                </c:pt>
                <c:pt idx="14">
                  <c:v>1599.0</c:v>
                </c:pt>
                <c:pt idx="15">
                  <c:v>29477.0</c:v>
                </c:pt>
                <c:pt idx="16">
                  <c:v>3537.0</c:v>
                </c:pt>
                <c:pt idx="17">
                  <c:v>5195.0</c:v>
                </c:pt>
                <c:pt idx="18">
                  <c:v>29526.0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Sheet1!$A$2:$A$20</c:f>
              <c:strCache>
                <c:ptCount val="19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 </c:v>
                </c:pt>
                <c:pt idx="9">
                  <c:v>Honduras</c:v>
                </c:pt>
                <c:pt idx="10">
                  <c:v>Jamaica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</c:v>
                </c:pt>
                <c:pt idx="14">
                  <c:v>Paraguay</c:v>
                </c:pt>
                <c:pt idx="15">
                  <c:v>Perú</c:v>
                </c:pt>
                <c:pt idx="16">
                  <c:v>Rep. Dominicana </c:v>
                </c:pt>
                <c:pt idx="17">
                  <c:v>Uruguay </c:v>
                </c:pt>
                <c:pt idx="18">
                  <c:v> Venezuela</c:v>
                </c:pt>
              </c:strCache>
            </c:strRef>
          </c:cat>
          <c:val>
            <c:numRef>
              <c:f>Sheet1!$G$2:$G$20</c:f>
              <c:numCache>
                <c:formatCode>General</c:formatCode>
                <c:ptCount val="19"/>
                <c:pt idx="0">
                  <c:v>144657.0</c:v>
                </c:pt>
                <c:pt idx="1">
                  <c:v>4574.0</c:v>
                </c:pt>
                <c:pt idx="2">
                  <c:v>241468.0</c:v>
                </c:pt>
                <c:pt idx="3">
                  <c:v>34167.0</c:v>
                </c:pt>
                <c:pt idx="4">
                  <c:v>35972.0</c:v>
                </c:pt>
                <c:pt idx="5">
                  <c:v>3700.0</c:v>
                </c:pt>
                <c:pt idx="6">
                  <c:v>16282.0</c:v>
                </c:pt>
                <c:pt idx="7">
                  <c:v>2810.0</c:v>
                </c:pt>
                <c:pt idx="8">
                  <c:v>3945.0</c:v>
                </c:pt>
                <c:pt idx="9">
                  <c:v>4728.0</c:v>
                </c:pt>
                <c:pt idx="10">
                  <c:v>3050.0</c:v>
                </c:pt>
                <c:pt idx="11">
                  <c:v>167500.0</c:v>
                </c:pt>
                <c:pt idx="12">
                  <c:v>6499.0</c:v>
                </c:pt>
                <c:pt idx="13">
                  <c:v>5412.0</c:v>
                </c:pt>
                <c:pt idx="14">
                  <c:v>2108.0</c:v>
                </c:pt>
                <c:pt idx="15">
                  <c:v>27966.0</c:v>
                </c:pt>
                <c:pt idx="16">
                  <c:v>3536.0</c:v>
                </c:pt>
                <c:pt idx="17">
                  <c:v>5180.0</c:v>
                </c:pt>
                <c:pt idx="18">
                  <c:v>30619.0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Sheet1!$A$2:$A$20</c:f>
              <c:strCache>
                <c:ptCount val="19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 </c:v>
                </c:pt>
                <c:pt idx="9">
                  <c:v>Honduras</c:v>
                </c:pt>
                <c:pt idx="10">
                  <c:v>Jamaica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</c:v>
                </c:pt>
                <c:pt idx="14">
                  <c:v>Paraguay</c:v>
                </c:pt>
                <c:pt idx="15">
                  <c:v>Perú</c:v>
                </c:pt>
                <c:pt idx="16">
                  <c:v>Rep. Dominicana </c:v>
                </c:pt>
                <c:pt idx="17">
                  <c:v>Uruguay </c:v>
                </c:pt>
                <c:pt idx="18">
                  <c:v> Venezuela</c:v>
                </c:pt>
              </c:strCache>
            </c:strRef>
          </c:cat>
          <c:val>
            <c:numRef>
              <c:f>Sheet1!$H$2:$H$20</c:f>
              <c:numCache>
                <c:formatCode>General</c:formatCode>
                <c:ptCount val="19"/>
                <c:pt idx="0">
                  <c:v>147000.0</c:v>
                </c:pt>
                <c:pt idx="1">
                  <c:v>4400.0</c:v>
                </c:pt>
                <c:pt idx="2">
                  <c:v>235000.0</c:v>
                </c:pt>
                <c:pt idx="3">
                  <c:v>36000.0</c:v>
                </c:pt>
                <c:pt idx="4">
                  <c:v>36000.0</c:v>
                </c:pt>
                <c:pt idx="5">
                  <c:v>4000.0</c:v>
                </c:pt>
                <c:pt idx="6">
                  <c:v>14255.0</c:v>
                </c:pt>
                <c:pt idx="7">
                  <c:v>2750.0</c:v>
                </c:pt>
                <c:pt idx="8">
                  <c:v>3900.0</c:v>
                </c:pt>
                <c:pt idx="9">
                  <c:v>4000.0</c:v>
                </c:pt>
                <c:pt idx="10">
                  <c:v>3200.0</c:v>
                </c:pt>
                <c:pt idx="11">
                  <c:v>163200.0</c:v>
                </c:pt>
                <c:pt idx="12">
                  <c:v>6650.0</c:v>
                </c:pt>
                <c:pt idx="13">
                  <c:v>5550.0</c:v>
                </c:pt>
                <c:pt idx="14">
                  <c:v>2200.0</c:v>
                </c:pt>
                <c:pt idx="15">
                  <c:v>27600.0</c:v>
                </c:pt>
                <c:pt idx="16">
                  <c:v>3700.0</c:v>
                </c:pt>
                <c:pt idx="17">
                  <c:v>5550.0</c:v>
                </c:pt>
                <c:pt idx="18">
                  <c:v>30800.0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05410200"/>
        <c:axId val="-2105382088"/>
        <c:axId val="0"/>
      </c:bar3DChart>
      <c:catAx>
        <c:axId val="-2105410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05382088"/>
        <c:crosses val="autoZero"/>
        <c:auto val="1"/>
        <c:lblAlgn val="ctr"/>
        <c:lblOffset val="100"/>
        <c:noMultiLvlLbl val="0"/>
      </c:catAx>
      <c:valAx>
        <c:axId val="-2105382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5410200"/>
        <c:crosses val="autoZero"/>
        <c:crossBetween val="between"/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933647589881318"/>
          <c:y val="0.335846262180019"/>
          <c:w val="0.0571505339986378"/>
          <c:h val="0.48652090127240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Exportações AL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1908240286196"/>
          <c:y val="0.0271221198801759"/>
          <c:w val="0.628399964415745"/>
          <c:h val="0.678938233842728"/>
        </c:manualLayout>
      </c:layout>
      <c:lineChart>
        <c:grouping val="standard"/>
        <c:varyColors val="0"/>
        <c:ser>
          <c:idx val="0"/>
          <c:order val="0"/>
          <c:tx>
            <c:strRef>
              <c:f>Folha1!$A$7</c:f>
              <c:strCache>
                <c:ptCount val="1"/>
                <c:pt idx="0">
                  <c:v>América Latina a/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" baseline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Folha1!$B$6:$AP$6</c:f>
              <c:numCache>
                <c:formatCode>General</c:formatCode>
                <c:ptCount val="41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  <c:pt idx="35">
                  <c:v>1985.0</c:v>
                </c:pt>
                <c:pt idx="36">
                  <c:v>1986.0</c:v>
                </c:pt>
                <c:pt idx="37">
                  <c:v>1987.0</c:v>
                </c:pt>
                <c:pt idx="38">
                  <c:v>1988.0</c:v>
                </c:pt>
                <c:pt idx="39">
                  <c:v>1989.0</c:v>
                </c:pt>
                <c:pt idx="40">
                  <c:v>1990.0</c:v>
                </c:pt>
              </c:numCache>
            </c:numRef>
          </c:cat>
          <c:val>
            <c:numRef>
              <c:f>Folha1!$B$7:$AP$7</c:f>
              <c:numCache>
                <c:formatCode>###\ ##0.0</c:formatCode>
                <c:ptCount val="41"/>
                <c:pt idx="0">
                  <c:v>27721.7898382649</c:v>
                </c:pt>
                <c:pt idx="1">
                  <c:v>30467.19143423622</c:v>
                </c:pt>
                <c:pt idx="2">
                  <c:v>29662.78098028078</c:v>
                </c:pt>
                <c:pt idx="3">
                  <c:v>30898.6693326101</c:v>
                </c:pt>
                <c:pt idx="4">
                  <c:v>33320.95984198216</c:v>
                </c:pt>
                <c:pt idx="5">
                  <c:v>35831.99588052923</c:v>
                </c:pt>
                <c:pt idx="6">
                  <c:v>39559.76598744716</c:v>
                </c:pt>
                <c:pt idx="7">
                  <c:v>41152.50954252883</c:v>
                </c:pt>
                <c:pt idx="8">
                  <c:v>40383.94749751984</c:v>
                </c:pt>
                <c:pt idx="9">
                  <c:v>43656.57259269621</c:v>
                </c:pt>
                <c:pt idx="10">
                  <c:v>44688.41161572773</c:v>
                </c:pt>
                <c:pt idx="11">
                  <c:v>45626.58864270159</c:v>
                </c:pt>
                <c:pt idx="12">
                  <c:v>49187.14897683723</c:v>
                </c:pt>
                <c:pt idx="13">
                  <c:v>50958.2535789009</c:v>
                </c:pt>
                <c:pt idx="14">
                  <c:v>52469.91124690401</c:v>
                </c:pt>
                <c:pt idx="15">
                  <c:v>55965.25962085019</c:v>
                </c:pt>
                <c:pt idx="16">
                  <c:v>57397.30760092968</c:v>
                </c:pt>
                <c:pt idx="17">
                  <c:v>59028.9588444291</c:v>
                </c:pt>
                <c:pt idx="18">
                  <c:v>60718.75778358957</c:v>
                </c:pt>
                <c:pt idx="19">
                  <c:v>64939.98194030945</c:v>
                </c:pt>
                <c:pt idx="20">
                  <c:v>66732.1676693563</c:v>
                </c:pt>
                <c:pt idx="21">
                  <c:v>67216.90347146131</c:v>
                </c:pt>
                <c:pt idx="22">
                  <c:v>71123.79671620433</c:v>
                </c:pt>
                <c:pt idx="23">
                  <c:v>77893.52927637784</c:v>
                </c:pt>
                <c:pt idx="24">
                  <c:v>77190.67856363342</c:v>
                </c:pt>
                <c:pt idx="25">
                  <c:v>71760.17618520552</c:v>
                </c:pt>
                <c:pt idx="26">
                  <c:v>76136.22374196157</c:v>
                </c:pt>
                <c:pt idx="27">
                  <c:v>81853.01283795036</c:v>
                </c:pt>
                <c:pt idx="28">
                  <c:v>90816.61885996432</c:v>
                </c:pt>
                <c:pt idx="29">
                  <c:v>100558.3984588355</c:v>
                </c:pt>
                <c:pt idx="30">
                  <c:v>106561.5529512792</c:v>
                </c:pt>
                <c:pt idx="31">
                  <c:v>113693.1105235588</c:v>
                </c:pt>
                <c:pt idx="32">
                  <c:v>114063.5166490861</c:v>
                </c:pt>
                <c:pt idx="33">
                  <c:v>120803.095291672</c:v>
                </c:pt>
                <c:pt idx="34">
                  <c:v>131178.3244697193</c:v>
                </c:pt>
                <c:pt idx="35">
                  <c:v>132953.4194977967</c:v>
                </c:pt>
                <c:pt idx="36">
                  <c:v>133252.5788810237</c:v>
                </c:pt>
                <c:pt idx="37">
                  <c:v>145198.8904194727</c:v>
                </c:pt>
                <c:pt idx="38">
                  <c:v>155409.5261825029</c:v>
                </c:pt>
                <c:pt idx="39">
                  <c:v>165822.9575585622</c:v>
                </c:pt>
                <c:pt idx="40">
                  <c:v>176419.2223602514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172424"/>
        <c:axId val="2128961784"/>
      </c:lineChart>
      <c:catAx>
        <c:axId val="2129172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8961784"/>
        <c:crosses val="autoZero"/>
        <c:auto val="1"/>
        <c:lblAlgn val="ctr"/>
        <c:lblOffset val="100"/>
        <c:noMultiLvlLbl val="0"/>
      </c:catAx>
      <c:valAx>
        <c:axId val="2128961784"/>
        <c:scaling>
          <c:orientation val="minMax"/>
        </c:scaling>
        <c:delete val="0"/>
        <c:axPos val="l"/>
        <c:majorGridlines/>
        <c:numFmt formatCode="###\ ##0.0" sourceLinked="1"/>
        <c:majorTickMark val="out"/>
        <c:minorTickMark val="none"/>
        <c:tickLblPos val="nextTo"/>
        <c:crossAx val="2129172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importações</a:t>
            </a:r>
            <a:endParaRPr lang="en-US" dirty="0"/>
          </a:p>
        </c:rich>
      </c:tx>
      <c:layout>
        <c:manualLayout>
          <c:xMode val="edge"/>
          <c:yMode val="edge"/>
          <c:x val="0.420687445319335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05231500432938"/>
          <c:y val="0.0249975003144766"/>
          <c:w val="0.71343411498511"/>
          <c:h val="0.694589390367018"/>
        </c:manualLayout>
      </c:layout>
      <c:lineChart>
        <c:grouping val="standard"/>
        <c:varyColors val="0"/>
        <c:ser>
          <c:idx val="0"/>
          <c:order val="0"/>
          <c:tx>
            <c:strRef>
              <c:f>Folha1!$A$7</c:f>
              <c:strCache>
                <c:ptCount val="1"/>
                <c:pt idx="0">
                  <c:v>América Latina a/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10" baseline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Folha1!$B$6:$AQ$6</c:f>
              <c:numCache>
                <c:formatCode>General</c:formatCode>
                <c:ptCount val="42"/>
                <c:pt idx="0">
                  <c:v>1950.0</c:v>
                </c:pt>
                <c:pt idx="1">
                  <c:v>1951.0</c:v>
                </c:pt>
                <c:pt idx="2">
                  <c:v>1952.0</c:v>
                </c:pt>
                <c:pt idx="3">
                  <c:v>1953.0</c:v>
                </c:pt>
                <c:pt idx="4">
                  <c:v>1954.0</c:v>
                </c:pt>
                <c:pt idx="5">
                  <c:v>1955.0</c:v>
                </c:pt>
                <c:pt idx="6">
                  <c:v>1956.0</c:v>
                </c:pt>
                <c:pt idx="7">
                  <c:v>1957.0</c:v>
                </c:pt>
                <c:pt idx="8">
                  <c:v>1958.0</c:v>
                </c:pt>
                <c:pt idx="9">
                  <c:v>1959.0</c:v>
                </c:pt>
                <c:pt idx="10">
                  <c:v>1960.0</c:v>
                </c:pt>
                <c:pt idx="11">
                  <c:v>1961.0</c:v>
                </c:pt>
                <c:pt idx="12">
                  <c:v>1962.0</c:v>
                </c:pt>
                <c:pt idx="13">
                  <c:v>1963.0</c:v>
                </c:pt>
                <c:pt idx="14">
                  <c:v>1964.0</c:v>
                </c:pt>
                <c:pt idx="15">
                  <c:v>1965.0</c:v>
                </c:pt>
                <c:pt idx="16">
                  <c:v>1966.0</c:v>
                </c:pt>
                <c:pt idx="17">
                  <c:v>1967.0</c:v>
                </c:pt>
                <c:pt idx="18">
                  <c:v>1968.0</c:v>
                </c:pt>
                <c:pt idx="19">
                  <c:v>1969.0</c:v>
                </c:pt>
                <c:pt idx="20">
                  <c:v>1970.0</c:v>
                </c:pt>
                <c:pt idx="21">
                  <c:v>1971.0</c:v>
                </c:pt>
                <c:pt idx="22">
                  <c:v>1972.0</c:v>
                </c:pt>
                <c:pt idx="23">
                  <c:v>1973.0</c:v>
                </c:pt>
                <c:pt idx="24">
                  <c:v>1974.0</c:v>
                </c:pt>
                <c:pt idx="25">
                  <c:v>1975.0</c:v>
                </c:pt>
                <c:pt idx="26">
                  <c:v>1976.0</c:v>
                </c:pt>
                <c:pt idx="27">
                  <c:v>1977.0</c:v>
                </c:pt>
                <c:pt idx="28">
                  <c:v>1978.0</c:v>
                </c:pt>
                <c:pt idx="29">
                  <c:v>1979.0</c:v>
                </c:pt>
                <c:pt idx="30">
                  <c:v>1980.0</c:v>
                </c:pt>
                <c:pt idx="31">
                  <c:v>1981.0</c:v>
                </c:pt>
                <c:pt idx="32">
                  <c:v>1982.0</c:v>
                </c:pt>
                <c:pt idx="33">
                  <c:v>1983.0</c:v>
                </c:pt>
                <c:pt idx="34">
                  <c:v>1984.0</c:v>
                </c:pt>
                <c:pt idx="35">
                  <c:v>1985.0</c:v>
                </c:pt>
                <c:pt idx="36">
                  <c:v>1986.0</c:v>
                </c:pt>
                <c:pt idx="37">
                  <c:v>1987.0</c:v>
                </c:pt>
                <c:pt idx="38">
                  <c:v>1988.0</c:v>
                </c:pt>
                <c:pt idx="39">
                  <c:v>1989.0</c:v>
                </c:pt>
                <c:pt idx="40">
                  <c:v>1990.0</c:v>
                </c:pt>
                <c:pt idx="41">
                  <c:v>1991.0</c:v>
                </c:pt>
              </c:numCache>
            </c:numRef>
          </c:cat>
          <c:val>
            <c:numRef>
              <c:f>Folha1!$B$7:$AQ$7</c:f>
              <c:numCache>
                <c:formatCode>###\ ##0.0</c:formatCode>
                <c:ptCount val="42"/>
                <c:pt idx="0">
                  <c:v>26026.23883400613</c:v>
                </c:pt>
                <c:pt idx="1">
                  <c:v>31271.4344510441</c:v>
                </c:pt>
                <c:pt idx="2">
                  <c:v>28434.31013373471</c:v>
                </c:pt>
                <c:pt idx="3">
                  <c:v>27086.20468234931</c:v>
                </c:pt>
                <c:pt idx="4">
                  <c:v>29508.9730551148</c:v>
                </c:pt>
                <c:pt idx="5">
                  <c:v>30552.5630057127</c:v>
                </c:pt>
                <c:pt idx="6">
                  <c:v>32655.14402008866</c:v>
                </c:pt>
                <c:pt idx="7">
                  <c:v>38547.65448285473</c:v>
                </c:pt>
                <c:pt idx="8">
                  <c:v>35049.5011454784</c:v>
                </c:pt>
                <c:pt idx="9">
                  <c:v>34141.32192948834</c:v>
                </c:pt>
                <c:pt idx="10">
                  <c:v>35628.370864787</c:v>
                </c:pt>
                <c:pt idx="11">
                  <c:v>35545.57970954513</c:v>
                </c:pt>
                <c:pt idx="12">
                  <c:v>35885.46490327331</c:v>
                </c:pt>
                <c:pt idx="13">
                  <c:v>34782.51573651873</c:v>
                </c:pt>
                <c:pt idx="14">
                  <c:v>36763.72505711054</c:v>
                </c:pt>
                <c:pt idx="15">
                  <c:v>36178.746278505</c:v>
                </c:pt>
                <c:pt idx="16">
                  <c:v>39409.73632901601</c:v>
                </c:pt>
                <c:pt idx="17">
                  <c:v>40929.88638790172</c:v>
                </c:pt>
                <c:pt idx="18">
                  <c:v>44964.3086233225</c:v>
                </c:pt>
                <c:pt idx="19">
                  <c:v>49071.11009727804</c:v>
                </c:pt>
                <c:pt idx="20">
                  <c:v>53701.37929166548</c:v>
                </c:pt>
                <c:pt idx="21">
                  <c:v>56380.9880697792</c:v>
                </c:pt>
                <c:pt idx="22">
                  <c:v>60293.70181610854</c:v>
                </c:pt>
                <c:pt idx="23">
                  <c:v>68434.349734336</c:v>
                </c:pt>
                <c:pt idx="24">
                  <c:v>84364.25224633621</c:v>
                </c:pt>
                <c:pt idx="25">
                  <c:v>82631.51618351236</c:v>
                </c:pt>
                <c:pt idx="26">
                  <c:v>82209.14041186038</c:v>
                </c:pt>
                <c:pt idx="27">
                  <c:v>89008.46922410636</c:v>
                </c:pt>
                <c:pt idx="28">
                  <c:v>97688.30766028542</c:v>
                </c:pt>
                <c:pt idx="29">
                  <c:v>109060.9182063362</c:v>
                </c:pt>
                <c:pt idx="30">
                  <c:v>126297.041409287</c:v>
                </c:pt>
                <c:pt idx="31">
                  <c:v>131551.0335938952</c:v>
                </c:pt>
                <c:pt idx="32">
                  <c:v>114725.3055705042</c:v>
                </c:pt>
                <c:pt idx="33">
                  <c:v>84972.52610886286</c:v>
                </c:pt>
                <c:pt idx="34">
                  <c:v>87425.04029033407</c:v>
                </c:pt>
                <c:pt idx="35">
                  <c:v>90015.6613129345</c:v>
                </c:pt>
                <c:pt idx="36">
                  <c:v>97558.78079733622</c:v>
                </c:pt>
                <c:pt idx="37">
                  <c:v>101828.2042151237</c:v>
                </c:pt>
                <c:pt idx="38">
                  <c:v>109364.0883876124</c:v>
                </c:pt>
                <c:pt idx="39">
                  <c:v>114254.7022404525</c:v>
                </c:pt>
                <c:pt idx="40">
                  <c:v>134599.1042247528</c:v>
                </c:pt>
                <c:pt idx="41">
                  <c:v>154892.4596168381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7204424"/>
        <c:axId val="-2127554216"/>
      </c:lineChart>
      <c:catAx>
        <c:axId val="-2127204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7554216"/>
        <c:crosses val="autoZero"/>
        <c:auto val="1"/>
        <c:lblAlgn val="ctr"/>
        <c:lblOffset val="100"/>
        <c:noMultiLvlLbl val="0"/>
      </c:catAx>
      <c:valAx>
        <c:axId val="-2127554216"/>
        <c:scaling>
          <c:orientation val="minMax"/>
        </c:scaling>
        <c:delete val="0"/>
        <c:axPos val="l"/>
        <c:majorGridlines/>
        <c:numFmt formatCode="###\ ##0.0" sourceLinked="1"/>
        <c:majorTickMark val="out"/>
        <c:minorTickMark val="none"/>
        <c:tickLblPos val="nextTo"/>
        <c:crossAx val="-2127204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[inflaciom.xls]Folha1!$A$3</c:f>
              <c:strCache>
                <c:ptCount val="1"/>
                <c:pt idx="0">
                  <c:v>América Latina b/                                 </c:v>
                </c:pt>
              </c:strCache>
            </c:strRef>
          </c:tx>
          <c:dLbls>
            <c:dLbl>
              <c:idx val="9"/>
              <c:layout>
                <c:manualLayout>
                  <c:x val="-0.0200869762421319"/>
                  <c:y val="-0.0211643150761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[inflaciom.xls]Folha1!$B$2:$AB$2</c:f>
              <c:numCache>
                <c:formatCode>General</c:formatCode>
                <c:ptCount val="27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</c:numCache>
            </c:numRef>
          </c:cat>
          <c:val>
            <c:numRef>
              <c:f>[inflaciom.xls]Folha1!$B$3:$AB$3</c:f>
              <c:numCache>
                <c:formatCode>###\ ###\ ##0.0</c:formatCode>
                <c:ptCount val="27"/>
                <c:pt idx="0">
                  <c:v>5744.4</c:v>
                </c:pt>
                <c:pt idx="1">
                  <c:v>8119.5</c:v>
                </c:pt>
                <c:pt idx="2">
                  <c:v>6343.7</c:v>
                </c:pt>
                <c:pt idx="3">
                  <c:v>4928.6</c:v>
                </c:pt>
                <c:pt idx="4">
                  <c:v>4030.0</c:v>
                </c:pt>
                <c:pt idx="5">
                  <c:v>5828.7</c:v>
                </c:pt>
                <c:pt idx="6">
                  <c:v>3734.5</c:v>
                </c:pt>
                <c:pt idx="7">
                  <c:v>3459.6</c:v>
                </c:pt>
                <c:pt idx="8">
                  <c:v>7178.8</c:v>
                </c:pt>
                <c:pt idx="9">
                  <c:v>6892.9</c:v>
                </c:pt>
                <c:pt idx="10">
                  <c:v>6722.5</c:v>
                </c:pt>
                <c:pt idx="11">
                  <c:v>11022.2</c:v>
                </c:pt>
                <c:pt idx="12">
                  <c:v>12294.5</c:v>
                </c:pt>
                <c:pt idx="13">
                  <c:v>10439.5</c:v>
                </c:pt>
                <c:pt idx="14">
                  <c:v>24386.5</c:v>
                </c:pt>
                <c:pt idx="15">
                  <c:v>25799.8</c:v>
                </c:pt>
                <c:pt idx="16">
                  <c:v>40300.5</c:v>
                </c:pt>
                <c:pt idx="17">
                  <c:v>57598.8</c:v>
                </c:pt>
                <c:pt idx="18">
                  <c:v>60998.8</c:v>
                </c:pt>
                <c:pt idx="19">
                  <c:v>80004.3</c:v>
                </c:pt>
                <c:pt idx="20">
                  <c:v>70603.2</c:v>
                </c:pt>
                <c:pt idx="21">
                  <c:v>65012.3</c:v>
                </c:pt>
                <c:pt idx="22">
                  <c:v>45624.5</c:v>
                </c:pt>
                <c:pt idx="23">
                  <c:v>35341.4</c:v>
                </c:pt>
                <c:pt idx="24">
                  <c:v>46447.9</c:v>
                </c:pt>
                <c:pt idx="25">
                  <c:v>49697.6</c:v>
                </c:pt>
                <c:pt idx="26">
                  <c:v>26876.2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[inflaciom.xls]Folha1!$A$4</c:f>
              <c:strCache>
                <c:ptCount val="1"/>
                <c:pt idx="0">
                  <c:v>Caribe c/                                         </c:v>
                </c:pt>
              </c:strCache>
            </c:strRef>
          </c:tx>
          <c:cat>
            <c:numRef>
              <c:f>[inflaciom.xls]Folha1!$B$2:$AB$2</c:f>
              <c:numCache>
                <c:formatCode>General</c:formatCode>
                <c:ptCount val="27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</c:numCache>
            </c:numRef>
          </c:cat>
          <c:val>
            <c:numRef>
              <c:f>[inflaciom.xls]Folha1!$B$4:$AB$4</c:f>
              <c:numCache>
                <c:formatCode>###\ ###\ ##0.0</c:formatCode>
                <c:ptCount val="27"/>
                <c:pt idx="0">
                  <c:v>289.8</c:v>
                </c:pt>
                <c:pt idx="1">
                  <c:v>410.1</c:v>
                </c:pt>
                <c:pt idx="2">
                  <c:v>243.3</c:v>
                </c:pt>
                <c:pt idx="3">
                  <c:v>211.2</c:v>
                </c:pt>
                <c:pt idx="4">
                  <c:v>74.4</c:v>
                </c:pt>
                <c:pt idx="5">
                  <c:v>32.7</c:v>
                </c:pt>
                <c:pt idx="6">
                  <c:v>-27.0</c:v>
                </c:pt>
                <c:pt idx="7">
                  <c:v>84.5</c:v>
                </c:pt>
                <c:pt idx="8">
                  <c:v>39.7</c:v>
                </c:pt>
                <c:pt idx="9">
                  <c:v>104.2</c:v>
                </c:pt>
                <c:pt idx="10">
                  <c:v>368.0</c:v>
                </c:pt>
                <c:pt idx="11">
                  <c:v>514.0</c:v>
                </c:pt>
                <c:pt idx="12">
                  <c:v>571.7</c:v>
                </c:pt>
                <c:pt idx="13">
                  <c:v>651.0</c:v>
                </c:pt>
                <c:pt idx="14">
                  <c:v>881.9</c:v>
                </c:pt>
                <c:pt idx="15">
                  <c:v>759.6</c:v>
                </c:pt>
                <c:pt idx="16">
                  <c:v>783.2</c:v>
                </c:pt>
                <c:pt idx="17">
                  <c:v>1657.5</c:v>
                </c:pt>
                <c:pt idx="18">
                  <c:v>1545.6</c:v>
                </c:pt>
                <c:pt idx="19">
                  <c:v>1300.4</c:v>
                </c:pt>
                <c:pt idx="20">
                  <c:v>1545.0</c:v>
                </c:pt>
                <c:pt idx="21">
                  <c:v>1849.1</c:v>
                </c:pt>
                <c:pt idx="22">
                  <c:v>1616.3</c:v>
                </c:pt>
                <c:pt idx="23">
                  <c:v>2402.8</c:v>
                </c:pt>
                <c:pt idx="24">
                  <c:v>2402.1</c:v>
                </c:pt>
                <c:pt idx="25">
                  <c:v>2408.2</c:v>
                </c:pt>
                <c:pt idx="26">
                  <c:v>1965.3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[inflaciom.xls]Folha1!$A$5</c:f>
              <c:strCache>
                <c:ptCount val="1"/>
              </c:strCache>
            </c:strRef>
          </c:tx>
          <c:cat>
            <c:numRef>
              <c:f>[inflaciom.xls]Folha1!$B$2:$AB$2</c:f>
              <c:numCache>
                <c:formatCode>General</c:formatCode>
                <c:ptCount val="27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</c:numCache>
            </c:numRef>
          </c:cat>
          <c:val>
            <c:numRef>
              <c:f>[inflaciom.xls]Folha1!$B$5:$AB$5</c:f>
              <c:numCache>
                <c:formatCode>General</c:formatCode>
                <c:ptCount val="2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4956104"/>
        <c:axId val="-2104953096"/>
      </c:lineChart>
      <c:catAx>
        <c:axId val="-2104956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4953096"/>
        <c:crosses val="autoZero"/>
        <c:auto val="1"/>
        <c:lblAlgn val="ctr"/>
        <c:lblOffset val="100"/>
        <c:noMultiLvlLbl val="0"/>
      </c:catAx>
      <c:valAx>
        <c:axId val="-2104953096"/>
        <c:scaling>
          <c:orientation val="minMax"/>
        </c:scaling>
        <c:delete val="0"/>
        <c:axPos val="l"/>
        <c:majorGridlines/>
        <c:numFmt formatCode="###\ ###\ ##0.0" sourceLinked="1"/>
        <c:majorTickMark val="out"/>
        <c:minorTickMark val="none"/>
        <c:tickLblPos val="nextTo"/>
        <c:crossAx val="-210495610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Folha1!$A$9</c:f>
              <c:strCache>
                <c:ptCount val="1"/>
                <c:pt idx="0">
                  <c:v>Argentina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Folha1!$B$9:$U$9</c:f>
              <c:numCache>
                <c:formatCode>###\ ##0.0</c:formatCode>
                <c:ptCount val="20"/>
                <c:pt idx="0">
                  <c:v>34.89400000000001</c:v>
                </c:pt>
                <c:pt idx="1">
                  <c:v>58.36</c:v>
                </c:pt>
                <c:pt idx="2">
                  <c:v>60.359</c:v>
                </c:pt>
                <c:pt idx="3">
                  <c:v>24.224</c:v>
                </c:pt>
                <c:pt idx="4">
                  <c:v>433.5009999999995</c:v>
                </c:pt>
                <c:pt idx="5">
                  <c:v>172.814</c:v>
                </c:pt>
                <c:pt idx="6">
                  <c:v>175.609</c:v>
                </c:pt>
                <c:pt idx="7">
                  <c:v>159.511</c:v>
                </c:pt>
                <c:pt idx="8">
                  <c:v>100.766</c:v>
                </c:pt>
                <c:pt idx="9">
                  <c:v>104.477</c:v>
                </c:pt>
                <c:pt idx="10">
                  <c:v>164.779</c:v>
                </c:pt>
                <c:pt idx="11">
                  <c:v>343.8</c:v>
                </c:pt>
                <c:pt idx="12">
                  <c:v>626.7329999999994</c:v>
                </c:pt>
                <c:pt idx="13">
                  <c:v>672.181</c:v>
                </c:pt>
                <c:pt idx="14">
                  <c:v>90.09</c:v>
                </c:pt>
                <c:pt idx="15">
                  <c:v>131.318</c:v>
                </c:pt>
                <c:pt idx="16">
                  <c:v>342.9929999999985</c:v>
                </c:pt>
                <c:pt idx="17">
                  <c:v>3079.401</c:v>
                </c:pt>
                <c:pt idx="18">
                  <c:v>2313.964</c:v>
                </c:pt>
                <c:pt idx="19">
                  <c:v>171.672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Folha1!$A$11</c:f>
              <c:strCache>
                <c:ptCount val="1"/>
                <c:pt idx="0">
                  <c:v>Brasil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Folha1!$B$11:$U$11</c:f>
              <c:numCache>
                <c:formatCode>###\ ##0.0</c:formatCode>
                <c:ptCount val="20"/>
                <c:pt idx="0">
                  <c:v>20.0</c:v>
                </c:pt>
                <c:pt idx="1">
                  <c:v>16.319</c:v>
                </c:pt>
                <c:pt idx="2">
                  <c:v>12.836</c:v>
                </c:pt>
                <c:pt idx="3">
                  <c:v>27.778</c:v>
                </c:pt>
                <c:pt idx="4">
                  <c:v>41.89400000000001</c:v>
                </c:pt>
                <c:pt idx="5">
                  <c:v>43.552</c:v>
                </c:pt>
                <c:pt idx="6">
                  <c:v>38.69200000000017</c:v>
                </c:pt>
                <c:pt idx="7">
                  <c:v>52.72700000000001</c:v>
                </c:pt>
                <c:pt idx="8">
                  <c:v>82.462</c:v>
                </c:pt>
                <c:pt idx="9">
                  <c:v>98.454</c:v>
                </c:pt>
                <c:pt idx="10">
                  <c:v>97.003</c:v>
                </c:pt>
                <c:pt idx="11">
                  <c:v>140.895</c:v>
                </c:pt>
                <c:pt idx="12">
                  <c:v>195.67</c:v>
                </c:pt>
                <c:pt idx="13">
                  <c:v>220.026</c:v>
                </c:pt>
                <c:pt idx="14">
                  <c:v>136.453</c:v>
                </c:pt>
                <c:pt idx="15">
                  <c:v>222.789</c:v>
                </c:pt>
                <c:pt idx="16">
                  <c:v>638.064</c:v>
                </c:pt>
                <c:pt idx="17">
                  <c:v>1358.662</c:v>
                </c:pt>
                <c:pt idx="18">
                  <c:v>2862.370000000002</c:v>
                </c:pt>
                <c:pt idx="19">
                  <c:v>429.9329999999985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Folha1!$A$12</c:f>
              <c:strCache>
                <c:ptCount val="1"/>
                <c:pt idx="0">
                  <c:v>Chile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Folha1!$B$12:$U$12</c:f>
              <c:numCache>
                <c:formatCode>###\ ##0.0</c:formatCode>
                <c:ptCount val="20"/>
                <c:pt idx="0">
                  <c:v>19.439</c:v>
                </c:pt>
                <c:pt idx="1">
                  <c:v>82.18399999999998</c:v>
                </c:pt>
                <c:pt idx="2">
                  <c:v>362.6019999999995</c:v>
                </c:pt>
                <c:pt idx="3">
                  <c:v>503.8979999999996</c:v>
                </c:pt>
                <c:pt idx="4">
                  <c:v>175.4680000000001</c:v>
                </c:pt>
                <c:pt idx="5">
                  <c:v>110.555</c:v>
                </c:pt>
                <c:pt idx="6">
                  <c:v>38.90300000000001</c:v>
                </c:pt>
                <c:pt idx="7">
                  <c:v>33.189</c:v>
                </c:pt>
                <c:pt idx="8">
                  <c:v>33.401</c:v>
                </c:pt>
                <c:pt idx="9">
                  <c:v>19.687</c:v>
                </c:pt>
                <c:pt idx="10">
                  <c:v>9.940999999999998</c:v>
                </c:pt>
                <c:pt idx="11">
                  <c:v>27.257</c:v>
                </c:pt>
                <c:pt idx="12">
                  <c:v>19.86</c:v>
                </c:pt>
                <c:pt idx="13">
                  <c:v>30.70299999999999</c:v>
                </c:pt>
                <c:pt idx="14">
                  <c:v>19.477</c:v>
                </c:pt>
                <c:pt idx="15">
                  <c:v>19.881</c:v>
                </c:pt>
                <c:pt idx="16">
                  <c:v>14.684</c:v>
                </c:pt>
                <c:pt idx="17">
                  <c:v>17.028</c:v>
                </c:pt>
                <c:pt idx="18">
                  <c:v>26.036</c:v>
                </c:pt>
                <c:pt idx="19">
                  <c:v>21.78499999999999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Folha1!$A$13</c:f>
              <c:strCache>
                <c:ptCount val="1"/>
                <c:pt idx="0">
                  <c:v>Colombia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Folha1!$B$13:$U$13</c:f>
              <c:numCache>
                <c:formatCode>###\ ##0.0</c:formatCode>
                <c:ptCount val="2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26.241</c:v>
                </c:pt>
                <c:pt idx="9">
                  <c:v>27.528</c:v>
                </c:pt>
                <c:pt idx="10">
                  <c:v>24.67</c:v>
                </c:pt>
                <c:pt idx="11">
                  <c:v>19.78799999999999</c:v>
                </c:pt>
                <c:pt idx="12">
                  <c:v>16.224</c:v>
                </c:pt>
                <c:pt idx="13">
                  <c:v>24.112</c:v>
                </c:pt>
                <c:pt idx="14">
                  <c:v>18.8140000000001</c:v>
                </c:pt>
                <c:pt idx="15">
                  <c:v>23.40799999999999</c:v>
                </c:pt>
                <c:pt idx="16">
                  <c:v>28.033</c:v>
                </c:pt>
                <c:pt idx="17">
                  <c:v>25.9259999999999</c:v>
                </c:pt>
                <c:pt idx="18">
                  <c:v>29.097</c:v>
                </c:pt>
                <c:pt idx="19">
                  <c:v>30.376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Folha1!$A$14</c:f>
              <c:strCache>
                <c:ptCount val="1"/>
                <c:pt idx="0">
                  <c:v>Costa Rica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Folha1!$B$14:$U$14</c:f>
              <c:numCache>
                <c:formatCode>###\ ##0.0</c:formatCode>
                <c:ptCount val="20"/>
                <c:pt idx="0">
                  <c:v>3.035999999999999</c:v>
                </c:pt>
                <c:pt idx="1">
                  <c:v>4.603999999999996</c:v>
                </c:pt>
                <c:pt idx="2">
                  <c:v>15.317</c:v>
                </c:pt>
                <c:pt idx="3">
                  <c:v>30.076</c:v>
                </c:pt>
                <c:pt idx="4">
                  <c:v>3.5</c:v>
                </c:pt>
                <c:pt idx="5">
                  <c:v>4.154999999999973</c:v>
                </c:pt>
                <c:pt idx="6">
                  <c:v>6.03</c:v>
                </c:pt>
                <c:pt idx="7">
                  <c:v>9.186000000000003</c:v>
                </c:pt>
                <c:pt idx="8">
                  <c:v>18.122</c:v>
                </c:pt>
                <c:pt idx="9">
                  <c:v>37.027</c:v>
                </c:pt>
                <c:pt idx="10">
                  <c:v>90.149</c:v>
                </c:pt>
                <c:pt idx="11">
                  <c:v>32.62200000000016</c:v>
                </c:pt>
                <c:pt idx="12">
                  <c:v>11.95500000000005</c:v>
                </c:pt>
                <c:pt idx="13">
                  <c:v>15.045</c:v>
                </c:pt>
                <c:pt idx="14">
                  <c:v>11.827</c:v>
                </c:pt>
                <c:pt idx="15">
                  <c:v>16.86</c:v>
                </c:pt>
                <c:pt idx="16">
                  <c:v>20.819</c:v>
                </c:pt>
                <c:pt idx="17">
                  <c:v>16.517</c:v>
                </c:pt>
                <c:pt idx="18">
                  <c:v>19.044</c:v>
                </c:pt>
                <c:pt idx="19">
                  <c:v>28.70799999999999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Folha1!$A$15</c:f>
              <c:strCache>
                <c:ptCount val="1"/>
                <c:pt idx="0">
                  <c:v>Ecuador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Folha1!$B$15:$U$15</c:f>
              <c:numCache>
                <c:formatCode>###\ ##0.0</c:formatCode>
                <c:ptCount val="20"/>
                <c:pt idx="0">
                  <c:v>8.403</c:v>
                </c:pt>
                <c:pt idx="1">
                  <c:v>7.752</c:v>
                </c:pt>
                <c:pt idx="2">
                  <c:v>12.95000000000001</c:v>
                </c:pt>
                <c:pt idx="3">
                  <c:v>23.567</c:v>
                </c:pt>
                <c:pt idx="4">
                  <c:v>10.581</c:v>
                </c:pt>
                <c:pt idx="5">
                  <c:v>13.073</c:v>
                </c:pt>
                <c:pt idx="6">
                  <c:v>11.681</c:v>
                </c:pt>
                <c:pt idx="7">
                  <c:v>10.245</c:v>
                </c:pt>
                <c:pt idx="8">
                  <c:v>12.423</c:v>
                </c:pt>
                <c:pt idx="9">
                  <c:v>17.04899999999999</c:v>
                </c:pt>
                <c:pt idx="10">
                  <c:v>16.258</c:v>
                </c:pt>
                <c:pt idx="11">
                  <c:v>48.434</c:v>
                </c:pt>
                <c:pt idx="12">
                  <c:v>31.252</c:v>
                </c:pt>
                <c:pt idx="13">
                  <c:v>27.96199999999999</c:v>
                </c:pt>
                <c:pt idx="14">
                  <c:v>23.03</c:v>
                </c:pt>
                <c:pt idx="15">
                  <c:v>29.504</c:v>
                </c:pt>
                <c:pt idx="16">
                  <c:v>58.20800000000001</c:v>
                </c:pt>
                <c:pt idx="17">
                  <c:v>75.65699999999998</c:v>
                </c:pt>
                <c:pt idx="18">
                  <c:v>48.51900000000001</c:v>
                </c:pt>
                <c:pt idx="19">
                  <c:v>48.71800000000001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Folha1!$A$16</c:f>
              <c:strCache>
                <c:ptCount val="1"/>
                <c:pt idx="0">
                  <c:v>El Salvador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Folha1!$B$16:$U$16</c:f>
              <c:numCache>
                <c:formatCode>###\ ##0.0</c:formatCode>
                <c:ptCount val="20"/>
                <c:pt idx="0">
                  <c:v>0.393000000000002</c:v>
                </c:pt>
                <c:pt idx="1">
                  <c:v>1.588</c:v>
                </c:pt>
                <c:pt idx="2">
                  <c:v>6.508</c:v>
                </c:pt>
                <c:pt idx="3">
                  <c:v>16.78399999999991</c:v>
                </c:pt>
                <c:pt idx="4">
                  <c:v>7.039</c:v>
                </c:pt>
                <c:pt idx="5">
                  <c:v>11.81500000000002</c:v>
                </c:pt>
                <c:pt idx="6">
                  <c:v>13.271</c:v>
                </c:pt>
                <c:pt idx="7">
                  <c:v>15.874</c:v>
                </c:pt>
                <c:pt idx="8">
                  <c:v>17.352</c:v>
                </c:pt>
                <c:pt idx="9">
                  <c:v>61.825</c:v>
                </c:pt>
                <c:pt idx="10">
                  <c:v>11.709</c:v>
                </c:pt>
                <c:pt idx="11">
                  <c:v>13.183</c:v>
                </c:pt>
                <c:pt idx="12">
                  <c:v>11.65200000000001</c:v>
                </c:pt>
                <c:pt idx="13">
                  <c:v>18.28399999999991</c:v>
                </c:pt>
                <c:pt idx="14">
                  <c:v>36.42800000000001</c:v>
                </c:pt>
                <c:pt idx="15">
                  <c:v>24.86199999999999</c:v>
                </c:pt>
                <c:pt idx="16">
                  <c:v>19.77</c:v>
                </c:pt>
                <c:pt idx="17">
                  <c:v>17.639</c:v>
                </c:pt>
                <c:pt idx="18">
                  <c:v>23.99499999999999</c:v>
                </c:pt>
                <c:pt idx="19">
                  <c:v>14.401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Folha1!$A$17</c:f>
              <c:strCache>
                <c:ptCount val="1"/>
                <c:pt idx="0">
                  <c:v>Guatemala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Folha1!$B$17:$U$17</c:f>
              <c:numCache>
                <c:formatCode>###\ ##0.0</c:formatCode>
                <c:ptCount val="20"/>
                <c:pt idx="0">
                  <c:v>-0.554</c:v>
                </c:pt>
                <c:pt idx="1">
                  <c:v>0.557</c:v>
                </c:pt>
                <c:pt idx="2">
                  <c:v>14.404</c:v>
                </c:pt>
                <c:pt idx="3">
                  <c:v>15.981</c:v>
                </c:pt>
                <c:pt idx="4">
                  <c:v>10.701</c:v>
                </c:pt>
                <c:pt idx="5">
                  <c:v>12.5</c:v>
                </c:pt>
                <c:pt idx="6">
                  <c:v>8.0</c:v>
                </c:pt>
                <c:pt idx="7">
                  <c:v>11.523</c:v>
                </c:pt>
                <c:pt idx="8">
                  <c:v>10.711</c:v>
                </c:pt>
                <c:pt idx="9">
                  <c:v>11.46200000000003</c:v>
                </c:pt>
                <c:pt idx="10">
                  <c:v>0.208</c:v>
                </c:pt>
                <c:pt idx="11">
                  <c:v>5.537</c:v>
                </c:pt>
                <c:pt idx="12">
                  <c:v>1.21</c:v>
                </c:pt>
                <c:pt idx="13">
                  <c:v>19.19900000000001</c:v>
                </c:pt>
                <c:pt idx="14">
                  <c:v>32.734</c:v>
                </c:pt>
                <c:pt idx="15">
                  <c:v>10.864</c:v>
                </c:pt>
                <c:pt idx="16">
                  <c:v>10.32200000000001</c:v>
                </c:pt>
                <c:pt idx="17">
                  <c:v>12.961</c:v>
                </c:pt>
                <c:pt idx="18">
                  <c:v>40.986</c:v>
                </c:pt>
                <c:pt idx="19">
                  <c:v>35.137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Folha1!$A$18</c:f>
              <c:strCache>
                <c:ptCount val="1"/>
                <c:pt idx="0">
                  <c:v>Honduras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Folha1!$B$18:$U$18</c:f>
              <c:numCache>
                <c:formatCode>###\ ##0.0</c:formatCode>
                <c:ptCount val="20"/>
                <c:pt idx="0">
                  <c:v>2.1</c:v>
                </c:pt>
                <c:pt idx="1">
                  <c:v>3.165</c:v>
                </c:pt>
                <c:pt idx="2">
                  <c:v>4.601</c:v>
                </c:pt>
                <c:pt idx="3">
                  <c:v>12.757</c:v>
                </c:pt>
                <c:pt idx="4">
                  <c:v>55.054</c:v>
                </c:pt>
                <c:pt idx="5">
                  <c:v>8.362000000000026</c:v>
                </c:pt>
                <c:pt idx="6">
                  <c:v>5.708</c:v>
                </c:pt>
                <c:pt idx="7">
                  <c:v>12.1</c:v>
                </c:pt>
                <c:pt idx="8">
                  <c:v>18.10900000000001</c:v>
                </c:pt>
                <c:pt idx="9">
                  <c:v>9.366000000000006</c:v>
                </c:pt>
                <c:pt idx="10">
                  <c:v>9.392000000000004</c:v>
                </c:pt>
                <c:pt idx="11">
                  <c:v>8.902000000000002</c:v>
                </c:pt>
                <c:pt idx="12">
                  <c:v>3.71</c:v>
                </c:pt>
                <c:pt idx="13">
                  <c:v>3.353999999999999</c:v>
                </c:pt>
                <c:pt idx="14">
                  <c:v>4.381</c:v>
                </c:pt>
                <c:pt idx="15">
                  <c:v>2.487</c:v>
                </c:pt>
                <c:pt idx="16">
                  <c:v>4.499</c:v>
                </c:pt>
                <c:pt idx="17">
                  <c:v>9.821000000000001</c:v>
                </c:pt>
                <c:pt idx="18">
                  <c:v>23.348</c:v>
                </c:pt>
                <c:pt idx="19">
                  <c:v>33.96400000000001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Folha1!$A$19</c:f>
              <c:strCache>
                <c:ptCount val="1"/>
                <c:pt idx="0">
                  <c:v>México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Folha1!$B$19:$U$19</c:f>
              <c:numCache>
                <c:formatCode>###\ ##0.0</c:formatCode>
                <c:ptCount val="20"/>
                <c:pt idx="0">
                  <c:v>5.262999999999995</c:v>
                </c:pt>
                <c:pt idx="1">
                  <c:v>5.0</c:v>
                </c:pt>
                <c:pt idx="2">
                  <c:v>12.045</c:v>
                </c:pt>
                <c:pt idx="3">
                  <c:v>23.75</c:v>
                </c:pt>
                <c:pt idx="4">
                  <c:v>17.018</c:v>
                </c:pt>
                <c:pt idx="5">
                  <c:v>27.5859999999999</c:v>
                </c:pt>
                <c:pt idx="6">
                  <c:v>17.509</c:v>
                </c:pt>
                <c:pt idx="7">
                  <c:v>18.2</c:v>
                </c:pt>
                <c:pt idx="8">
                  <c:v>26.31100000000004</c:v>
                </c:pt>
                <c:pt idx="9">
                  <c:v>27.997</c:v>
                </c:pt>
                <c:pt idx="10">
                  <c:v>58.87</c:v>
                </c:pt>
                <c:pt idx="11">
                  <c:v>101.877</c:v>
                </c:pt>
                <c:pt idx="12">
                  <c:v>65.459</c:v>
                </c:pt>
                <c:pt idx="13">
                  <c:v>57.746</c:v>
                </c:pt>
                <c:pt idx="14">
                  <c:v>86.23500000000001</c:v>
                </c:pt>
                <c:pt idx="15">
                  <c:v>131.8270000000007</c:v>
                </c:pt>
                <c:pt idx="16">
                  <c:v>114.16</c:v>
                </c:pt>
                <c:pt idx="17">
                  <c:v>20.009</c:v>
                </c:pt>
                <c:pt idx="18">
                  <c:v>26.65100000000004</c:v>
                </c:pt>
                <c:pt idx="19">
                  <c:v>22.662</c:v>
                </c:pt>
              </c:numCache>
            </c:numRef>
          </c:val>
          <c:smooth val="0"/>
        </c:ser>
        <c:ser>
          <c:idx val="12"/>
          <c:order val="10"/>
          <c:tx>
            <c:strRef>
              <c:f>Folha1!$A$21</c:f>
              <c:strCache>
                <c:ptCount val="1"/>
                <c:pt idx="0">
                  <c:v>Panamá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Folha1!$B$21:$U$21</c:f>
              <c:numCache>
                <c:formatCode>###\ ##0.0</c:formatCode>
                <c:ptCount val="20"/>
                <c:pt idx="0">
                  <c:v>1.839</c:v>
                </c:pt>
                <c:pt idx="1">
                  <c:v>5.417</c:v>
                </c:pt>
                <c:pt idx="2">
                  <c:v>6.851</c:v>
                </c:pt>
                <c:pt idx="3">
                  <c:v>16.893</c:v>
                </c:pt>
                <c:pt idx="4">
                  <c:v>4.0</c:v>
                </c:pt>
                <c:pt idx="5">
                  <c:v>4.519</c:v>
                </c:pt>
                <c:pt idx="6">
                  <c:v>4.232</c:v>
                </c:pt>
                <c:pt idx="7">
                  <c:v>7.944</c:v>
                </c:pt>
                <c:pt idx="8">
                  <c:v>13.839</c:v>
                </c:pt>
                <c:pt idx="9">
                  <c:v>7.325999999999983</c:v>
                </c:pt>
                <c:pt idx="10">
                  <c:v>4.226999999999999</c:v>
                </c:pt>
                <c:pt idx="11">
                  <c:v>2.103</c:v>
                </c:pt>
                <c:pt idx="12">
                  <c:v>1.583</c:v>
                </c:pt>
                <c:pt idx="13">
                  <c:v>1.026999999999994</c:v>
                </c:pt>
                <c:pt idx="14">
                  <c:v>-0.066</c:v>
                </c:pt>
                <c:pt idx="15">
                  <c:v>0.996</c:v>
                </c:pt>
                <c:pt idx="16">
                  <c:v>0.595</c:v>
                </c:pt>
                <c:pt idx="17">
                  <c:v>0.099</c:v>
                </c:pt>
                <c:pt idx="18">
                  <c:v>0.794</c:v>
                </c:pt>
                <c:pt idx="19">
                  <c:v>1.248</c:v>
                </c:pt>
              </c:numCache>
            </c:numRef>
          </c:val>
          <c:smooth val="0"/>
        </c:ser>
        <c:ser>
          <c:idx val="13"/>
          <c:order val="11"/>
          <c:tx>
            <c:strRef>
              <c:f>Folha1!$A$22</c:f>
              <c:strCache>
                <c:ptCount val="1"/>
                <c:pt idx="0">
                  <c:v>Paraguay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Folha1!$B$22:$U$22</c:f>
              <c:numCache>
                <c:formatCode>###\ ##0.0</c:formatCode>
                <c:ptCount val="20"/>
                <c:pt idx="0">
                  <c:v>4.794999999999995</c:v>
                </c:pt>
                <c:pt idx="1">
                  <c:v>9.477</c:v>
                </c:pt>
                <c:pt idx="2">
                  <c:v>12.537</c:v>
                </c:pt>
                <c:pt idx="3">
                  <c:v>25.19900000000001</c:v>
                </c:pt>
                <c:pt idx="4">
                  <c:v>4.562999999999985</c:v>
                </c:pt>
                <c:pt idx="5">
                  <c:v>9.297999999999998</c:v>
                </c:pt>
                <c:pt idx="6">
                  <c:v>10.45900000000002</c:v>
                </c:pt>
                <c:pt idx="7">
                  <c:v>28.257</c:v>
                </c:pt>
                <c:pt idx="8">
                  <c:v>22.399</c:v>
                </c:pt>
                <c:pt idx="9">
                  <c:v>14.0</c:v>
                </c:pt>
                <c:pt idx="10">
                  <c:v>6.753999999999999</c:v>
                </c:pt>
                <c:pt idx="11">
                  <c:v>13.476</c:v>
                </c:pt>
                <c:pt idx="12">
                  <c:v>20.275</c:v>
                </c:pt>
                <c:pt idx="13">
                  <c:v>25.22599999999991</c:v>
                </c:pt>
                <c:pt idx="14">
                  <c:v>31.73100000000001</c:v>
                </c:pt>
                <c:pt idx="15">
                  <c:v>21.825</c:v>
                </c:pt>
                <c:pt idx="16">
                  <c:v>23.008</c:v>
                </c:pt>
                <c:pt idx="17">
                  <c:v>25.97199999999999</c:v>
                </c:pt>
                <c:pt idx="18">
                  <c:v>38.15</c:v>
                </c:pt>
                <c:pt idx="19">
                  <c:v>24.22499999999999</c:v>
                </c:pt>
              </c:numCache>
            </c:numRef>
          </c:val>
          <c:smooth val="0"/>
        </c:ser>
        <c:ser>
          <c:idx val="15"/>
          <c:order val="12"/>
          <c:tx>
            <c:strRef>
              <c:f>Folha1!$A$24</c:f>
              <c:strCache>
                <c:ptCount val="1"/>
                <c:pt idx="0">
                  <c:v>República Dominicana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Folha1!$B$24:$U$24</c:f>
              <c:numCache>
                <c:formatCode>###\ ##0.0</c:formatCode>
                <c:ptCount val="2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5.634999999999989</c:v>
                </c:pt>
                <c:pt idx="12">
                  <c:v>20.18</c:v>
                </c:pt>
                <c:pt idx="13">
                  <c:v>45.33600000000001</c:v>
                </c:pt>
                <c:pt idx="14">
                  <c:v>7.636999999999999</c:v>
                </c:pt>
                <c:pt idx="15">
                  <c:v>13.55</c:v>
                </c:pt>
                <c:pt idx="16">
                  <c:v>43.855</c:v>
                </c:pt>
                <c:pt idx="17">
                  <c:v>40.667</c:v>
                </c:pt>
                <c:pt idx="18">
                  <c:v>50.455</c:v>
                </c:pt>
                <c:pt idx="19">
                  <c:v>47.079</c:v>
                </c:pt>
              </c:numCache>
            </c:numRef>
          </c:val>
          <c:smooth val="0"/>
        </c:ser>
        <c:ser>
          <c:idx val="16"/>
          <c:order val="13"/>
          <c:tx>
            <c:strRef>
              <c:f>Folha1!$A$25</c:f>
              <c:strCache>
                <c:ptCount val="1"/>
                <c:pt idx="0">
                  <c:v>Uruguay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Folha1!$B$25:$U$25</c:f>
              <c:numCache>
                <c:formatCode>###\ ##0.0</c:formatCode>
                <c:ptCount val="20"/>
                <c:pt idx="0">
                  <c:v>23.712</c:v>
                </c:pt>
                <c:pt idx="1">
                  <c:v>76.66999999999997</c:v>
                </c:pt>
                <c:pt idx="2">
                  <c:v>97.005</c:v>
                </c:pt>
                <c:pt idx="3">
                  <c:v>77.199</c:v>
                </c:pt>
                <c:pt idx="4">
                  <c:v>50.64400000000001</c:v>
                </c:pt>
                <c:pt idx="5">
                  <c:v>58.19900000000001</c:v>
                </c:pt>
                <c:pt idx="6">
                  <c:v>44.544</c:v>
                </c:pt>
                <c:pt idx="7">
                  <c:v>66.77</c:v>
                </c:pt>
                <c:pt idx="8">
                  <c:v>63.302</c:v>
                </c:pt>
                <c:pt idx="9">
                  <c:v>33.884</c:v>
                </c:pt>
                <c:pt idx="10">
                  <c:v>19.136</c:v>
                </c:pt>
                <c:pt idx="11">
                  <c:v>49.22300000000001</c:v>
                </c:pt>
                <c:pt idx="12">
                  <c:v>55.556</c:v>
                </c:pt>
                <c:pt idx="13">
                  <c:v>72.09800000000001</c:v>
                </c:pt>
                <c:pt idx="14">
                  <c:v>76.394</c:v>
                </c:pt>
                <c:pt idx="15">
                  <c:v>63.603</c:v>
                </c:pt>
                <c:pt idx="16">
                  <c:v>62.21700000000001</c:v>
                </c:pt>
                <c:pt idx="17">
                  <c:v>80.451</c:v>
                </c:pt>
                <c:pt idx="18">
                  <c:v>112.522</c:v>
                </c:pt>
                <c:pt idx="19">
                  <c:v>101.956</c:v>
                </c:pt>
              </c:numCache>
            </c:numRef>
          </c:val>
          <c:smooth val="0"/>
        </c:ser>
        <c:ser>
          <c:idx val="17"/>
          <c:order val="14"/>
          <c:tx>
            <c:strRef>
              <c:f>Folha1!$A$26</c:f>
              <c:strCache>
                <c:ptCount val="1"/>
                <c:pt idx="0">
                  <c:v>Venezuela (República Bolivariana de)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Folha1!$B$26:$U$26</c:f>
              <c:numCache>
                <c:formatCode>###\ ##0.0</c:formatCode>
                <c:ptCount val="20"/>
                <c:pt idx="0">
                  <c:v>3.401</c:v>
                </c:pt>
                <c:pt idx="1">
                  <c:v>2.632</c:v>
                </c:pt>
                <c:pt idx="2">
                  <c:v>4.166999999999993</c:v>
                </c:pt>
                <c:pt idx="3">
                  <c:v>8.308000000000001</c:v>
                </c:pt>
                <c:pt idx="4">
                  <c:v>7.732</c:v>
                </c:pt>
                <c:pt idx="5">
                  <c:v>7.655999999999983</c:v>
                </c:pt>
                <c:pt idx="6">
                  <c:v>7.110999999999986</c:v>
                </c:pt>
                <c:pt idx="7">
                  <c:v>12.448</c:v>
                </c:pt>
                <c:pt idx="8">
                  <c:v>21.587</c:v>
                </c:pt>
                <c:pt idx="9">
                  <c:v>16.08499999999999</c:v>
                </c:pt>
                <c:pt idx="10">
                  <c:v>9.542</c:v>
                </c:pt>
                <c:pt idx="11">
                  <c:v>6.444</c:v>
                </c:pt>
                <c:pt idx="12">
                  <c:v>12.108</c:v>
                </c:pt>
                <c:pt idx="13">
                  <c:v>11.4</c:v>
                </c:pt>
                <c:pt idx="14">
                  <c:v>11.58</c:v>
                </c:pt>
                <c:pt idx="15">
                  <c:v>28.07700000000001</c:v>
                </c:pt>
                <c:pt idx="16">
                  <c:v>29.45999999999999</c:v>
                </c:pt>
                <c:pt idx="17">
                  <c:v>84.474</c:v>
                </c:pt>
                <c:pt idx="18">
                  <c:v>40.66300000000001</c:v>
                </c:pt>
                <c:pt idx="19">
                  <c:v>34.2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4667144"/>
        <c:axId val="-2104721976"/>
      </c:lineChart>
      <c:catAx>
        <c:axId val="-2104667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04721976"/>
        <c:crosses val="autoZero"/>
        <c:auto val="1"/>
        <c:lblAlgn val="ctr"/>
        <c:lblOffset val="100"/>
        <c:noMultiLvlLbl val="0"/>
      </c:catAx>
      <c:valAx>
        <c:axId val="-2104721976"/>
        <c:scaling>
          <c:orientation val="minMax"/>
        </c:scaling>
        <c:delete val="0"/>
        <c:axPos val="l"/>
        <c:majorGridlines/>
        <c:numFmt formatCode="###\ ##0.0" sourceLinked="1"/>
        <c:majorTickMark val="out"/>
        <c:minorTickMark val="none"/>
        <c:tickLblPos val="nextTo"/>
        <c:crossAx val="-2104667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331778294453"/>
          <c:y val="0.0126091759035321"/>
          <c:w val="0.229986667512265"/>
          <c:h val="0.9618014308951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9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/>
              <a:t>factores de crescimento economico no pib, PAISES SELECCIOANDOS DE AL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83600742375822"/>
          <c:y val="0.0148096266076051"/>
          <c:w val="0.916298224228248"/>
          <c:h val="0.466843888213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Sheet2!$A$4:$B$41</c:f>
              <c:multiLvlStrCache>
                <c:ptCount val="38"/>
                <c:lvl>
                  <c:pt idx="0">
                    <c:v>Gross domestic product (GDP)</c:v>
                  </c:pt>
                  <c:pt idx="1">
                    <c:v>    Household consumption expenditure (including NPISH)</c:v>
                  </c:pt>
                  <c:pt idx="2">
                    <c:v>    General government final consumption expenditure</c:v>
                  </c:pt>
                  <c:pt idx="3">
                    <c:v>  Gross capital formation</c:v>
                  </c:pt>
                  <c:pt idx="4">
                    <c:v>  Exports of goods and services</c:v>
                  </c:pt>
                  <c:pt idx="5">
                    <c:v>  Imports of goods and services</c:v>
                  </c:pt>
                  <c:pt idx="6">
                    <c:v>Gross domestic product (GDP)</c:v>
                  </c:pt>
                  <c:pt idx="7">
                    <c:v>    Household consumption expenditure (including NPISH)</c:v>
                  </c:pt>
                  <c:pt idx="8">
                    <c:v>    General government final consumption expenditure</c:v>
                  </c:pt>
                  <c:pt idx="9">
                    <c:v>  Gross capital formation</c:v>
                  </c:pt>
                  <c:pt idx="10">
                    <c:v>  Exports of goods and services</c:v>
                  </c:pt>
                  <c:pt idx="11">
                    <c:v>  Imports of goods and services</c:v>
                  </c:pt>
                  <c:pt idx="12">
                    <c:v>Gross domestic product (GDP)</c:v>
                  </c:pt>
                  <c:pt idx="13">
                    <c:v>    Household consumption expenditure (including NPISH)</c:v>
                  </c:pt>
                  <c:pt idx="14">
                    <c:v>    General government final consumption expenditure</c:v>
                  </c:pt>
                  <c:pt idx="15">
                    <c:v>  Gross capital formation</c:v>
                  </c:pt>
                  <c:pt idx="16">
                    <c:v>  Exports of goods and services</c:v>
                  </c:pt>
                  <c:pt idx="17">
                    <c:v>  Imports of goods and services</c:v>
                  </c:pt>
                  <c:pt idx="18">
                    <c:v>Gross domestic product (GDP)</c:v>
                  </c:pt>
                  <c:pt idx="19">
                    <c:v>    Household consumption expenditure (including NPISH)</c:v>
                  </c:pt>
                  <c:pt idx="20">
                    <c:v>    General government final consumption expenditure</c:v>
                  </c:pt>
                  <c:pt idx="21">
                    <c:v>  Gross capital formation</c:v>
                  </c:pt>
                  <c:pt idx="22">
                    <c:v>    Gross fixed capital formation</c:v>
                  </c:pt>
                  <c:pt idx="23">
                    <c:v>    Changes in inventories</c:v>
                  </c:pt>
                  <c:pt idx="24">
                    <c:v>  Exports of goods and services</c:v>
                  </c:pt>
                  <c:pt idx="25">
                    <c:v>  Imports of goods and services</c:v>
                  </c:pt>
                  <c:pt idx="26">
                    <c:v>Gross domestic product (GDP)</c:v>
                  </c:pt>
                  <c:pt idx="27">
                    <c:v>    Household consumption expenditure (including NPISH)</c:v>
                  </c:pt>
                  <c:pt idx="28">
                    <c:v>    General government final consumption expenditure</c:v>
                  </c:pt>
                  <c:pt idx="29">
                    <c:v>  Gross capital formation</c:v>
                  </c:pt>
                  <c:pt idx="30">
                    <c:v>  Imports of goods and services</c:v>
                  </c:pt>
                  <c:pt idx="31">
                    <c:v>Total value added</c:v>
                  </c:pt>
                  <c:pt idx="32">
                    <c:v>Gross domestic product (GDP)</c:v>
                  </c:pt>
                  <c:pt idx="33">
                    <c:v>    Household consumption expenditure (including NPISH)</c:v>
                  </c:pt>
                  <c:pt idx="34">
                    <c:v>    General government final consumption expenditure</c:v>
                  </c:pt>
                  <c:pt idx="35">
                    <c:v>  Gross capital formation</c:v>
                  </c:pt>
                  <c:pt idx="36">
                    <c:v>  Exports of goods and services</c:v>
                  </c:pt>
                  <c:pt idx="37">
                    <c:v>  Imports of goods and services</c:v>
                  </c:pt>
                </c:lvl>
                <c:lvl>
                  <c:pt idx="0">
                    <c:v>          Argentina</c:v>
                  </c:pt>
                  <c:pt idx="6">
                    <c:v>          Brazil</c:v>
                  </c:pt>
                  <c:pt idx="12">
                    <c:v>          Chile</c:v>
                  </c:pt>
                  <c:pt idx="18">
                    <c:v>          Colombia</c:v>
                  </c:pt>
                  <c:pt idx="26">
                    <c:v>          Peru</c:v>
                  </c:pt>
                  <c:pt idx="32">
                    <c:v>          Venezuela</c:v>
                  </c:pt>
                </c:lvl>
              </c:multiLvlStrCache>
            </c:multiLvlStrRef>
          </c:cat>
          <c:val>
            <c:numRef>
              <c:f>Sheet2!$C$4:$C$41</c:f>
              <c:numCache>
                <c:formatCode>0.0</c:formatCode>
                <c:ptCount val="38"/>
                <c:pt idx="0">
                  <c:v>37537.5824274824</c:v>
                </c:pt>
                <c:pt idx="1">
                  <c:v>25648.3516551161</c:v>
                </c:pt>
                <c:pt idx="2">
                  <c:v>3217.582418431</c:v>
                </c:pt>
                <c:pt idx="3">
                  <c:v>8418.461540681797</c:v>
                </c:pt>
                <c:pt idx="4">
                  <c:v>2117.8021983607</c:v>
                </c:pt>
                <c:pt idx="5">
                  <c:v>2038.681319219</c:v>
                </c:pt>
                <c:pt idx="6">
                  <c:v>35213.8575698357</c:v>
                </c:pt>
                <c:pt idx="7">
                  <c:v>24141.6146396631</c:v>
                </c:pt>
                <c:pt idx="8">
                  <c:v>3989.2270075542</c:v>
                </c:pt>
                <c:pt idx="9">
                  <c:v>7233.9324550605</c:v>
                </c:pt>
                <c:pt idx="10">
                  <c:v>2475.0311320513</c:v>
                </c:pt>
                <c:pt idx="11">
                  <c:v>2620.9171134121</c:v>
                </c:pt>
                <c:pt idx="12">
                  <c:v>9558.9153522526</c:v>
                </c:pt>
                <c:pt idx="13">
                  <c:v>6462.2804306294</c:v>
                </c:pt>
                <c:pt idx="14">
                  <c:v>1436.4706825075</c:v>
                </c:pt>
                <c:pt idx="15">
                  <c:v>1638.5567098244</c:v>
                </c:pt>
                <c:pt idx="16">
                  <c:v>1399.6581044217</c:v>
                </c:pt>
                <c:pt idx="17">
                  <c:v>1314.8891704268</c:v>
                </c:pt>
                <c:pt idx="18">
                  <c:v>10192.8302970945</c:v>
                </c:pt>
                <c:pt idx="19">
                  <c:v>7881.4316904547</c:v>
                </c:pt>
                <c:pt idx="20">
                  <c:v>793.6796912519</c:v>
                </c:pt>
                <c:pt idx="21">
                  <c:v>2691.3055079389</c:v>
                </c:pt>
                <c:pt idx="22">
                  <c:v>2533.6637806184</c:v>
                </c:pt>
                <c:pt idx="23">
                  <c:v>157.6417273205</c:v>
                </c:pt>
                <c:pt idx="24">
                  <c:v>922.2051381734001</c:v>
                </c:pt>
                <c:pt idx="25">
                  <c:v>1382.2293202481</c:v>
                </c:pt>
                <c:pt idx="26">
                  <c:v>5658.914728828399</c:v>
                </c:pt>
                <c:pt idx="27">
                  <c:v>4004.8578812404</c:v>
                </c:pt>
                <c:pt idx="28">
                  <c:v>1070.3617571336</c:v>
                </c:pt>
                <c:pt idx="29">
                  <c:v>734.2377261172</c:v>
                </c:pt>
                <c:pt idx="30">
                  <c:v>1195.2713178603</c:v>
                </c:pt>
                <c:pt idx="31">
                  <c:v>4943.6175711872</c:v>
                </c:pt>
                <c:pt idx="32">
                  <c:v>13830.1288636364</c:v>
                </c:pt>
                <c:pt idx="33">
                  <c:v>5193.8422727273</c:v>
                </c:pt>
                <c:pt idx="34">
                  <c:v>2740.6547727273</c:v>
                </c:pt>
                <c:pt idx="35">
                  <c:v>6519.3488636364</c:v>
                </c:pt>
                <c:pt idx="36">
                  <c:v>3053.6195454545</c:v>
                </c:pt>
                <c:pt idx="37">
                  <c:v>2424.0661363636</c:v>
                </c:pt>
              </c:numCache>
            </c:numRef>
          </c:val>
        </c:ser>
        <c:ser>
          <c:idx val="1"/>
          <c:order val="1"/>
          <c:tx>
            <c:strRef>
              <c:f>Sheet2!$D$3</c:f>
              <c:strCache>
                <c:ptCount val="1"/>
                <c:pt idx="0">
                  <c:v>1974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Sheet2!$A$4:$B$41</c:f>
              <c:multiLvlStrCache>
                <c:ptCount val="38"/>
                <c:lvl>
                  <c:pt idx="0">
                    <c:v>Gross domestic product (GDP)</c:v>
                  </c:pt>
                  <c:pt idx="1">
                    <c:v>    Household consumption expenditure (including NPISH)</c:v>
                  </c:pt>
                  <c:pt idx="2">
                    <c:v>    General government final consumption expenditure</c:v>
                  </c:pt>
                  <c:pt idx="3">
                    <c:v>  Gross capital formation</c:v>
                  </c:pt>
                  <c:pt idx="4">
                    <c:v>  Exports of goods and services</c:v>
                  </c:pt>
                  <c:pt idx="5">
                    <c:v>  Imports of goods and services</c:v>
                  </c:pt>
                  <c:pt idx="6">
                    <c:v>Gross domestic product (GDP)</c:v>
                  </c:pt>
                  <c:pt idx="7">
                    <c:v>    Household consumption expenditure (including NPISH)</c:v>
                  </c:pt>
                  <c:pt idx="8">
                    <c:v>    General government final consumption expenditure</c:v>
                  </c:pt>
                  <c:pt idx="9">
                    <c:v>  Gross capital formation</c:v>
                  </c:pt>
                  <c:pt idx="10">
                    <c:v>  Exports of goods and services</c:v>
                  </c:pt>
                  <c:pt idx="11">
                    <c:v>  Imports of goods and services</c:v>
                  </c:pt>
                  <c:pt idx="12">
                    <c:v>Gross domestic product (GDP)</c:v>
                  </c:pt>
                  <c:pt idx="13">
                    <c:v>    Household consumption expenditure (including NPISH)</c:v>
                  </c:pt>
                  <c:pt idx="14">
                    <c:v>    General government final consumption expenditure</c:v>
                  </c:pt>
                  <c:pt idx="15">
                    <c:v>  Gross capital formation</c:v>
                  </c:pt>
                  <c:pt idx="16">
                    <c:v>  Exports of goods and services</c:v>
                  </c:pt>
                  <c:pt idx="17">
                    <c:v>  Imports of goods and services</c:v>
                  </c:pt>
                  <c:pt idx="18">
                    <c:v>Gross domestic product (GDP)</c:v>
                  </c:pt>
                  <c:pt idx="19">
                    <c:v>    Household consumption expenditure (including NPISH)</c:v>
                  </c:pt>
                  <c:pt idx="20">
                    <c:v>    General government final consumption expenditure</c:v>
                  </c:pt>
                  <c:pt idx="21">
                    <c:v>  Gross capital formation</c:v>
                  </c:pt>
                  <c:pt idx="22">
                    <c:v>    Gross fixed capital formation</c:v>
                  </c:pt>
                  <c:pt idx="23">
                    <c:v>    Changes in inventories</c:v>
                  </c:pt>
                  <c:pt idx="24">
                    <c:v>  Exports of goods and services</c:v>
                  </c:pt>
                  <c:pt idx="25">
                    <c:v>  Imports of goods and services</c:v>
                  </c:pt>
                  <c:pt idx="26">
                    <c:v>Gross domestic product (GDP)</c:v>
                  </c:pt>
                  <c:pt idx="27">
                    <c:v>    Household consumption expenditure (including NPISH)</c:v>
                  </c:pt>
                  <c:pt idx="28">
                    <c:v>    General government final consumption expenditure</c:v>
                  </c:pt>
                  <c:pt idx="29">
                    <c:v>  Gross capital formation</c:v>
                  </c:pt>
                  <c:pt idx="30">
                    <c:v>  Imports of goods and services</c:v>
                  </c:pt>
                  <c:pt idx="31">
                    <c:v>Total value added</c:v>
                  </c:pt>
                  <c:pt idx="32">
                    <c:v>Gross domestic product (GDP)</c:v>
                  </c:pt>
                  <c:pt idx="33">
                    <c:v>    Household consumption expenditure (including NPISH)</c:v>
                  </c:pt>
                  <c:pt idx="34">
                    <c:v>    General government final consumption expenditure</c:v>
                  </c:pt>
                  <c:pt idx="35">
                    <c:v>  Gross capital formation</c:v>
                  </c:pt>
                  <c:pt idx="36">
                    <c:v>  Exports of goods and services</c:v>
                  </c:pt>
                  <c:pt idx="37">
                    <c:v>  Imports of goods and services</c:v>
                  </c:pt>
                </c:lvl>
                <c:lvl>
                  <c:pt idx="0">
                    <c:v>          Argentina</c:v>
                  </c:pt>
                  <c:pt idx="6">
                    <c:v>          Brazil</c:v>
                  </c:pt>
                  <c:pt idx="12">
                    <c:v>          Chile</c:v>
                  </c:pt>
                  <c:pt idx="18">
                    <c:v>          Colombia</c:v>
                  </c:pt>
                  <c:pt idx="26">
                    <c:v>          Peru</c:v>
                  </c:pt>
                  <c:pt idx="32">
                    <c:v>          Venezuela</c:v>
                  </c:pt>
                </c:lvl>
              </c:multiLvlStrCache>
            </c:multiLvlStrRef>
          </c:cat>
          <c:val>
            <c:numRef>
              <c:f>Sheet2!$D$4:$D$41</c:f>
              <c:numCache>
                <c:formatCode>0.0</c:formatCode>
                <c:ptCount val="38"/>
                <c:pt idx="0">
                  <c:v>52616.5064453699</c:v>
                </c:pt>
                <c:pt idx="1">
                  <c:v>34739.6034583802</c:v>
                </c:pt>
                <c:pt idx="2">
                  <c:v>5917.1815407141</c:v>
                </c:pt>
                <c:pt idx="3">
                  <c:v>10918.8469381558</c:v>
                </c:pt>
                <c:pt idx="4">
                  <c:v>2991.9307610079</c:v>
                </c:pt>
                <c:pt idx="5">
                  <c:v>2674.5340500118</c:v>
                </c:pt>
                <c:pt idx="6">
                  <c:v>91887.9587454616</c:v>
                </c:pt>
                <c:pt idx="7">
                  <c:v>66142.3140080758</c:v>
                </c:pt>
                <c:pt idx="8">
                  <c:v>8572.806225178398</c:v>
                </c:pt>
                <c:pt idx="9">
                  <c:v>22338.9837483411</c:v>
                </c:pt>
                <c:pt idx="10">
                  <c:v>7051.5500192813</c:v>
                </c:pt>
                <c:pt idx="11">
                  <c:v>12217.6952554151</c:v>
                </c:pt>
                <c:pt idx="12">
                  <c:v>17069.0251406778</c:v>
                </c:pt>
                <c:pt idx="13">
                  <c:v>10232.0130990967</c:v>
                </c:pt>
                <c:pt idx="14">
                  <c:v>3043.7399400558</c:v>
                </c:pt>
                <c:pt idx="15">
                  <c:v>3789.1923952809</c:v>
                </c:pt>
                <c:pt idx="16">
                  <c:v>3331.8124128046</c:v>
                </c:pt>
                <c:pt idx="17">
                  <c:v>3242.8233472978</c:v>
                </c:pt>
                <c:pt idx="18">
                  <c:v>17461.831598508</c:v>
                </c:pt>
                <c:pt idx="19">
                  <c:v>13361.4161330703</c:v>
                </c:pt>
                <c:pt idx="20">
                  <c:v>1310.4269744068</c:v>
                </c:pt>
                <c:pt idx="21">
                  <c:v>4866.7506778327</c:v>
                </c:pt>
                <c:pt idx="22">
                  <c:v>3959.1721171518</c:v>
                </c:pt>
                <c:pt idx="23">
                  <c:v>907.5785606809</c:v>
                </c:pt>
                <c:pt idx="24">
                  <c:v>1717.2546943631</c:v>
                </c:pt>
                <c:pt idx="25">
                  <c:v>2561.61741507</c:v>
                </c:pt>
                <c:pt idx="26">
                  <c:v>10542.6356591871</c:v>
                </c:pt>
                <c:pt idx="27">
                  <c:v>7438.2428942491</c:v>
                </c:pt>
                <c:pt idx="28">
                  <c:v>1875.0904393249</c:v>
                </c:pt>
                <c:pt idx="29">
                  <c:v>2283.9534884311</c:v>
                </c:pt>
                <c:pt idx="30">
                  <c:v>3067.5452197175</c:v>
                </c:pt>
                <c:pt idx="31">
                  <c:v>9387.3385015346</c:v>
                </c:pt>
                <c:pt idx="32">
                  <c:v>30529.7186046512</c:v>
                </c:pt>
                <c:pt idx="33">
                  <c:v>8531.719999999998</c:v>
                </c:pt>
                <c:pt idx="34">
                  <c:v>5268.363255814001</c:v>
                </c:pt>
                <c:pt idx="35">
                  <c:v>11401.1874418605</c:v>
                </c:pt>
                <c:pt idx="36">
                  <c:v>12468.1225581395</c:v>
                </c:pt>
                <c:pt idx="37">
                  <c:v>5310.8011627907</c:v>
                </c:pt>
              </c:numCache>
            </c:numRef>
          </c:val>
        </c:ser>
        <c:ser>
          <c:idx val="2"/>
          <c:order val="2"/>
          <c:tx>
            <c:strRef>
              <c:f>Sheet2!$E$3</c:f>
              <c:strCache>
                <c:ptCount val="1"/>
                <c:pt idx="0">
                  <c:v>1978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Sheet2!$A$4:$B$41</c:f>
              <c:multiLvlStrCache>
                <c:ptCount val="38"/>
                <c:lvl>
                  <c:pt idx="0">
                    <c:v>Gross domestic product (GDP)</c:v>
                  </c:pt>
                  <c:pt idx="1">
                    <c:v>    Household consumption expenditure (including NPISH)</c:v>
                  </c:pt>
                  <c:pt idx="2">
                    <c:v>    General government final consumption expenditure</c:v>
                  </c:pt>
                  <c:pt idx="3">
                    <c:v>  Gross capital formation</c:v>
                  </c:pt>
                  <c:pt idx="4">
                    <c:v>  Exports of goods and services</c:v>
                  </c:pt>
                  <c:pt idx="5">
                    <c:v>  Imports of goods and services</c:v>
                  </c:pt>
                  <c:pt idx="6">
                    <c:v>Gross domestic product (GDP)</c:v>
                  </c:pt>
                  <c:pt idx="7">
                    <c:v>    Household consumption expenditure (including NPISH)</c:v>
                  </c:pt>
                  <c:pt idx="8">
                    <c:v>    General government final consumption expenditure</c:v>
                  </c:pt>
                  <c:pt idx="9">
                    <c:v>  Gross capital formation</c:v>
                  </c:pt>
                  <c:pt idx="10">
                    <c:v>  Exports of goods and services</c:v>
                  </c:pt>
                  <c:pt idx="11">
                    <c:v>  Imports of goods and services</c:v>
                  </c:pt>
                  <c:pt idx="12">
                    <c:v>Gross domestic product (GDP)</c:v>
                  </c:pt>
                  <c:pt idx="13">
                    <c:v>    Household consumption expenditure (including NPISH)</c:v>
                  </c:pt>
                  <c:pt idx="14">
                    <c:v>    General government final consumption expenditure</c:v>
                  </c:pt>
                  <c:pt idx="15">
                    <c:v>  Gross capital formation</c:v>
                  </c:pt>
                  <c:pt idx="16">
                    <c:v>  Exports of goods and services</c:v>
                  </c:pt>
                  <c:pt idx="17">
                    <c:v>  Imports of goods and services</c:v>
                  </c:pt>
                  <c:pt idx="18">
                    <c:v>Gross domestic product (GDP)</c:v>
                  </c:pt>
                  <c:pt idx="19">
                    <c:v>    Household consumption expenditure (including NPISH)</c:v>
                  </c:pt>
                  <c:pt idx="20">
                    <c:v>    General government final consumption expenditure</c:v>
                  </c:pt>
                  <c:pt idx="21">
                    <c:v>  Gross capital formation</c:v>
                  </c:pt>
                  <c:pt idx="22">
                    <c:v>    Gross fixed capital formation</c:v>
                  </c:pt>
                  <c:pt idx="23">
                    <c:v>    Changes in inventories</c:v>
                  </c:pt>
                  <c:pt idx="24">
                    <c:v>  Exports of goods and services</c:v>
                  </c:pt>
                  <c:pt idx="25">
                    <c:v>  Imports of goods and services</c:v>
                  </c:pt>
                  <c:pt idx="26">
                    <c:v>Gross domestic product (GDP)</c:v>
                  </c:pt>
                  <c:pt idx="27">
                    <c:v>    Household consumption expenditure (including NPISH)</c:v>
                  </c:pt>
                  <c:pt idx="28">
                    <c:v>    General government final consumption expenditure</c:v>
                  </c:pt>
                  <c:pt idx="29">
                    <c:v>  Gross capital formation</c:v>
                  </c:pt>
                  <c:pt idx="30">
                    <c:v>  Imports of goods and services</c:v>
                  </c:pt>
                  <c:pt idx="31">
                    <c:v>Total value added</c:v>
                  </c:pt>
                  <c:pt idx="32">
                    <c:v>Gross domestic product (GDP)</c:v>
                  </c:pt>
                  <c:pt idx="33">
                    <c:v>    Household consumption expenditure (including NPISH)</c:v>
                  </c:pt>
                  <c:pt idx="34">
                    <c:v>    General government final consumption expenditure</c:v>
                  </c:pt>
                  <c:pt idx="35">
                    <c:v>  Gross capital formation</c:v>
                  </c:pt>
                  <c:pt idx="36">
                    <c:v>  Exports of goods and services</c:v>
                  </c:pt>
                  <c:pt idx="37">
                    <c:v>  Imports of goods and services</c:v>
                  </c:pt>
                </c:lvl>
                <c:lvl>
                  <c:pt idx="0">
                    <c:v>          Argentina</c:v>
                  </c:pt>
                  <c:pt idx="6">
                    <c:v>          Brazil</c:v>
                  </c:pt>
                  <c:pt idx="12">
                    <c:v>          Chile</c:v>
                  </c:pt>
                  <c:pt idx="18">
                    <c:v>          Colombia</c:v>
                  </c:pt>
                  <c:pt idx="26">
                    <c:v>          Peru</c:v>
                  </c:pt>
                  <c:pt idx="32">
                    <c:v>          Venezuela</c:v>
                  </c:pt>
                </c:lvl>
              </c:multiLvlStrCache>
            </c:multiLvlStrRef>
          </c:cat>
          <c:val>
            <c:numRef>
              <c:f>Sheet2!$E$4:$E$41</c:f>
              <c:numCache>
                <c:formatCode>0.0</c:formatCode>
                <c:ptCount val="38"/>
                <c:pt idx="0">
                  <c:v>70538.71341946957</c:v>
                </c:pt>
                <c:pt idx="1">
                  <c:v>42802.3415038807</c:v>
                </c:pt>
                <c:pt idx="2">
                  <c:v>6807.6016438461</c:v>
                </c:pt>
                <c:pt idx="3">
                  <c:v>17800.0102148029</c:v>
                </c:pt>
                <c:pt idx="4">
                  <c:v>5026.1716233754</c:v>
                </c:pt>
                <c:pt idx="5">
                  <c:v>3299.4922037577</c:v>
                </c:pt>
                <c:pt idx="6">
                  <c:v>168803.3538541538</c:v>
                </c:pt>
                <c:pt idx="7">
                  <c:v>115593.2118047789</c:v>
                </c:pt>
                <c:pt idx="8">
                  <c:v>16340.6761783968</c:v>
                </c:pt>
                <c:pt idx="9">
                  <c:v>38881.03917107339</c:v>
                </c:pt>
                <c:pt idx="10">
                  <c:v>11298.3153886473</c:v>
                </c:pt>
                <c:pt idx="11">
                  <c:v>13309.8886887427</c:v>
                </c:pt>
                <c:pt idx="12">
                  <c:v>16940.3253741648</c:v>
                </c:pt>
                <c:pt idx="13">
                  <c:v>11565.3383518888</c:v>
                </c:pt>
                <c:pt idx="14">
                  <c:v>2769.2250140416</c:v>
                </c:pt>
                <c:pt idx="15">
                  <c:v>3168.0756476058</c:v>
                </c:pt>
                <c:pt idx="16">
                  <c:v>3335.9227470345</c:v>
                </c:pt>
                <c:pt idx="17">
                  <c:v>3903.1925857056</c:v>
                </c:pt>
                <c:pt idx="18">
                  <c:v>32864.2495780525</c:v>
                </c:pt>
                <c:pt idx="19">
                  <c:v>24709.91467138509</c:v>
                </c:pt>
                <c:pt idx="20">
                  <c:v>2433.7463237464</c:v>
                </c:pt>
                <c:pt idx="21">
                  <c:v>7805.9184227797</c:v>
                </c:pt>
                <c:pt idx="22">
                  <c:v>6972.402682140099</c:v>
                </c:pt>
                <c:pt idx="23">
                  <c:v>833.5157406397001</c:v>
                </c:pt>
                <c:pt idx="24">
                  <c:v>3709.416807249</c:v>
                </c:pt>
                <c:pt idx="25">
                  <c:v>4191.903332878499</c:v>
                </c:pt>
                <c:pt idx="26">
                  <c:v>9510.7841120585</c:v>
                </c:pt>
                <c:pt idx="27">
                  <c:v>6579.7996574146</c:v>
                </c:pt>
                <c:pt idx="28">
                  <c:v>1639.9099023292</c:v>
                </c:pt>
                <c:pt idx="29">
                  <c:v>1541.0476360077</c:v>
                </c:pt>
                <c:pt idx="30">
                  <c:v>2515.5544279819</c:v>
                </c:pt>
                <c:pt idx="31">
                  <c:v>8455.278954250398</c:v>
                </c:pt>
                <c:pt idx="32">
                  <c:v>45987.4390697674</c:v>
                </c:pt>
                <c:pt idx="33">
                  <c:v>18352.3188372093</c:v>
                </c:pt>
                <c:pt idx="34">
                  <c:v>10102.8095348837</c:v>
                </c:pt>
                <c:pt idx="35">
                  <c:v>30684.38976744189</c:v>
                </c:pt>
                <c:pt idx="36">
                  <c:v>10723.0709302326</c:v>
                </c:pt>
                <c:pt idx="37">
                  <c:v>16155.3560465116</c:v>
                </c:pt>
              </c:numCache>
            </c:numRef>
          </c:val>
        </c:ser>
        <c:ser>
          <c:idx val="3"/>
          <c:order val="3"/>
          <c:tx>
            <c:strRef>
              <c:f>Sheet2!$F$3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Sheet2!$A$4:$B$41</c:f>
              <c:multiLvlStrCache>
                <c:ptCount val="38"/>
                <c:lvl>
                  <c:pt idx="0">
                    <c:v>Gross domestic product (GDP)</c:v>
                  </c:pt>
                  <c:pt idx="1">
                    <c:v>    Household consumption expenditure (including NPISH)</c:v>
                  </c:pt>
                  <c:pt idx="2">
                    <c:v>    General government final consumption expenditure</c:v>
                  </c:pt>
                  <c:pt idx="3">
                    <c:v>  Gross capital formation</c:v>
                  </c:pt>
                  <c:pt idx="4">
                    <c:v>  Exports of goods and services</c:v>
                  </c:pt>
                  <c:pt idx="5">
                    <c:v>  Imports of goods and services</c:v>
                  </c:pt>
                  <c:pt idx="6">
                    <c:v>Gross domestic product (GDP)</c:v>
                  </c:pt>
                  <c:pt idx="7">
                    <c:v>    Household consumption expenditure (including NPISH)</c:v>
                  </c:pt>
                  <c:pt idx="8">
                    <c:v>    General government final consumption expenditure</c:v>
                  </c:pt>
                  <c:pt idx="9">
                    <c:v>  Gross capital formation</c:v>
                  </c:pt>
                  <c:pt idx="10">
                    <c:v>  Exports of goods and services</c:v>
                  </c:pt>
                  <c:pt idx="11">
                    <c:v>  Imports of goods and services</c:v>
                  </c:pt>
                  <c:pt idx="12">
                    <c:v>Gross domestic product (GDP)</c:v>
                  </c:pt>
                  <c:pt idx="13">
                    <c:v>    Household consumption expenditure (including NPISH)</c:v>
                  </c:pt>
                  <c:pt idx="14">
                    <c:v>    General government final consumption expenditure</c:v>
                  </c:pt>
                  <c:pt idx="15">
                    <c:v>  Gross capital formation</c:v>
                  </c:pt>
                  <c:pt idx="16">
                    <c:v>  Exports of goods and services</c:v>
                  </c:pt>
                  <c:pt idx="17">
                    <c:v>  Imports of goods and services</c:v>
                  </c:pt>
                  <c:pt idx="18">
                    <c:v>Gross domestic product (GDP)</c:v>
                  </c:pt>
                  <c:pt idx="19">
                    <c:v>    Household consumption expenditure (including NPISH)</c:v>
                  </c:pt>
                  <c:pt idx="20">
                    <c:v>    General government final consumption expenditure</c:v>
                  </c:pt>
                  <c:pt idx="21">
                    <c:v>  Gross capital formation</c:v>
                  </c:pt>
                  <c:pt idx="22">
                    <c:v>    Gross fixed capital formation</c:v>
                  </c:pt>
                  <c:pt idx="23">
                    <c:v>    Changes in inventories</c:v>
                  </c:pt>
                  <c:pt idx="24">
                    <c:v>  Exports of goods and services</c:v>
                  </c:pt>
                  <c:pt idx="25">
                    <c:v>  Imports of goods and services</c:v>
                  </c:pt>
                  <c:pt idx="26">
                    <c:v>Gross domestic product (GDP)</c:v>
                  </c:pt>
                  <c:pt idx="27">
                    <c:v>    Household consumption expenditure (including NPISH)</c:v>
                  </c:pt>
                  <c:pt idx="28">
                    <c:v>    General government final consumption expenditure</c:v>
                  </c:pt>
                  <c:pt idx="29">
                    <c:v>  Gross capital formation</c:v>
                  </c:pt>
                  <c:pt idx="30">
                    <c:v>  Imports of goods and services</c:v>
                  </c:pt>
                  <c:pt idx="31">
                    <c:v>Total value added</c:v>
                  </c:pt>
                  <c:pt idx="32">
                    <c:v>Gross domestic product (GDP)</c:v>
                  </c:pt>
                  <c:pt idx="33">
                    <c:v>    Household consumption expenditure (including NPISH)</c:v>
                  </c:pt>
                  <c:pt idx="34">
                    <c:v>    General government final consumption expenditure</c:v>
                  </c:pt>
                  <c:pt idx="35">
                    <c:v>  Gross capital formation</c:v>
                  </c:pt>
                  <c:pt idx="36">
                    <c:v>  Exports of goods and services</c:v>
                  </c:pt>
                  <c:pt idx="37">
                    <c:v>  Imports of goods and services</c:v>
                  </c:pt>
                </c:lvl>
                <c:lvl>
                  <c:pt idx="0">
                    <c:v>          Argentina</c:v>
                  </c:pt>
                  <c:pt idx="6">
                    <c:v>          Brazil</c:v>
                  </c:pt>
                  <c:pt idx="12">
                    <c:v>          Chile</c:v>
                  </c:pt>
                  <c:pt idx="18">
                    <c:v>          Colombia</c:v>
                  </c:pt>
                  <c:pt idx="26">
                    <c:v>          Peru</c:v>
                  </c:pt>
                  <c:pt idx="32">
                    <c:v>          Venezuela</c:v>
                  </c:pt>
                </c:lvl>
              </c:multiLvlStrCache>
            </c:multiLvlStrRef>
          </c:cat>
          <c:val>
            <c:numRef>
              <c:f>Sheet2!$F$4:$F$41</c:f>
              <c:numCache>
                <c:formatCode>0.0</c:formatCode>
                <c:ptCount val="38"/>
                <c:pt idx="0">
                  <c:v>90386.0803565075</c:v>
                </c:pt>
                <c:pt idx="1">
                  <c:v>59975.5346649294</c:v>
                </c:pt>
                <c:pt idx="2">
                  <c:v>9891.047192281798</c:v>
                </c:pt>
                <c:pt idx="3">
                  <c:v>21728.841247458</c:v>
                </c:pt>
                <c:pt idx="4">
                  <c:v>3795.1731771578</c:v>
                </c:pt>
                <c:pt idx="5">
                  <c:v>4935.6915412778</c:v>
                </c:pt>
                <c:pt idx="6">
                  <c:v>191124.8047355716</c:v>
                </c:pt>
                <c:pt idx="7">
                  <c:v>143343.6035516787</c:v>
                </c:pt>
                <c:pt idx="8">
                  <c:v>15780.9471800013</c:v>
                </c:pt>
                <c:pt idx="9">
                  <c:v>47781.2011838929</c:v>
                </c:pt>
                <c:pt idx="10">
                  <c:v>15780.9471800013</c:v>
                </c:pt>
                <c:pt idx="11">
                  <c:v>15780.9471800013</c:v>
                </c:pt>
                <c:pt idx="12">
                  <c:v>30336.4220154359</c:v>
                </c:pt>
                <c:pt idx="13">
                  <c:v>20591.32857907689</c:v>
                </c:pt>
                <c:pt idx="14">
                  <c:v>4277.9625160769</c:v>
                </c:pt>
                <c:pt idx="15">
                  <c:v>6694.3707230769</c:v>
                </c:pt>
                <c:pt idx="16">
                  <c:v>6621.1076237949</c:v>
                </c:pt>
                <c:pt idx="17">
                  <c:v>7878.7209801026</c:v>
                </c:pt>
                <c:pt idx="18">
                  <c:v>47204.01107466559</c:v>
                </c:pt>
                <c:pt idx="19">
                  <c:v>35387.49179979129</c:v>
                </c:pt>
                <c:pt idx="20">
                  <c:v>4102.1805098513</c:v>
                </c:pt>
                <c:pt idx="21">
                  <c:v>11703.5968288432</c:v>
                </c:pt>
                <c:pt idx="22">
                  <c:v>10912.8261419616</c:v>
                </c:pt>
                <c:pt idx="23">
                  <c:v>790.7706868816</c:v>
                </c:pt>
                <c:pt idx="24">
                  <c:v>5206.6723807555</c:v>
                </c:pt>
                <c:pt idx="25">
                  <c:v>6701.2363353978</c:v>
                </c:pt>
                <c:pt idx="26">
                  <c:v>16156.0054734042</c:v>
                </c:pt>
                <c:pt idx="27">
                  <c:v>9962.806630702698</c:v>
                </c:pt>
                <c:pt idx="28">
                  <c:v>2792.7067276905</c:v>
                </c:pt>
                <c:pt idx="29">
                  <c:v>3717.2978507573</c:v>
                </c:pt>
                <c:pt idx="30">
                  <c:v>4749.4965038937</c:v>
                </c:pt>
                <c:pt idx="31">
                  <c:v>13677.4145528538</c:v>
                </c:pt>
                <c:pt idx="32">
                  <c:v>69147.3618604651</c:v>
                </c:pt>
                <c:pt idx="33">
                  <c:v>26130.2897674419</c:v>
                </c:pt>
                <c:pt idx="34">
                  <c:v>14701.423255814</c:v>
                </c:pt>
                <c:pt idx="35">
                  <c:v>26607.1495348837</c:v>
                </c:pt>
                <c:pt idx="36">
                  <c:v>21842.0241860465</c:v>
                </c:pt>
                <c:pt idx="37">
                  <c:v>16261.9195348837</c:v>
                </c:pt>
              </c:numCache>
            </c:numRef>
          </c:val>
        </c:ser>
        <c:ser>
          <c:idx val="4"/>
          <c:order val="4"/>
          <c:tx>
            <c:strRef>
              <c:f>Sheet2!$G$3</c:f>
              <c:strCache>
                <c:ptCount val="1"/>
                <c:pt idx="0">
                  <c:v>1981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Sheet2!$A$4:$B$41</c:f>
              <c:multiLvlStrCache>
                <c:ptCount val="38"/>
                <c:lvl>
                  <c:pt idx="0">
                    <c:v>Gross domestic product (GDP)</c:v>
                  </c:pt>
                  <c:pt idx="1">
                    <c:v>    Household consumption expenditure (including NPISH)</c:v>
                  </c:pt>
                  <c:pt idx="2">
                    <c:v>    General government final consumption expenditure</c:v>
                  </c:pt>
                  <c:pt idx="3">
                    <c:v>  Gross capital formation</c:v>
                  </c:pt>
                  <c:pt idx="4">
                    <c:v>  Exports of goods and services</c:v>
                  </c:pt>
                  <c:pt idx="5">
                    <c:v>  Imports of goods and services</c:v>
                  </c:pt>
                  <c:pt idx="6">
                    <c:v>Gross domestic product (GDP)</c:v>
                  </c:pt>
                  <c:pt idx="7">
                    <c:v>    Household consumption expenditure (including NPISH)</c:v>
                  </c:pt>
                  <c:pt idx="8">
                    <c:v>    General government final consumption expenditure</c:v>
                  </c:pt>
                  <c:pt idx="9">
                    <c:v>  Gross capital formation</c:v>
                  </c:pt>
                  <c:pt idx="10">
                    <c:v>  Exports of goods and services</c:v>
                  </c:pt>
                  <c:pt idx="11">
                    <c:v>  Imports of goods and services</c:v>
                  </c:pt>
                  <c:pt idx="12">
                    <c:v>Gross domestic product (GDP)</c:v>
                  </c:pt>
                  <c:pt idx="13">
                    <c:v>    Household consumption expenditure (including NPISH)</c:v>
                  </c:pt>
                  <c:pt idx="14">
                    <c:v>    General government final consumption expenditure</c:v>
                  </c:pt>
                  <c:pt idx="15">
                    <c:v>  Gross capital formation</c:v>
                  </c:pt>
                  <c:pt idx="16">
                    <c:v>  Exports of goods and services</c:v>
                  </c:pt>
                  <c:pt idx="17">
                    <c:v>  Imports of goods and services</c:v>
                  </c:pt>
                  <c:pt idx="18">
                    <c:v>Gross domestic product (GDP)</c:v>
                  </c:pt>
                  <c:pt idx="19">
                    <c:v>    Household consumption expenditure (including NPISH)</c:v>
                  </c:pt>
                  <c:pt idx="20">
                    <c:v>    General government final consumption expenditure</c:v>
                  </c:pt>
                  <c:pt idx="21">
                    <c:v>  Gross capital formation</c:v>
                  </c:pt>
                  <c:pt idx="22">
                    <c:v>    Gross fixed capital formation</c:v>
                  </c:pt>
                  <c:pt idx="23">
                    <c:v>    Changes in inventories</c:v>
                  </c:pt>
                  <c:pt idx="24">
                    <c:v>  Exports of goods and services</c:v>
                  </c:pt>
                  <c:pt idx="25">
                    <c:v>  Imports of goods and services</c:v>
                  </c:pt>
                  <c:pt idx="26">
                    <c:v>Gross domestic product (GDP)</c:v>
                  </c:pt>
                  <c:pt idx="27">
                    <c:v>    Household consumption expenditure (including NPISH)</c:v>
                  </c:pt>
                  <c:pt idx="28">
                    <c:v>    General government final consumption expenditure</c:v>
                  </c:pt>
                  <c:pt idx="29">
                    <c:v>  Gross capital formation</c:v>
                  </c:pt>
                  <c:pt idx="30">
                    <c:v>  Imports of goods and services</c:v>
                  </c:pt>
                  <c:pt idx="31">
                    <c:v>Total value added</c:v>
                  </c:pt>
                  <c:pt idx="32">
                    <c:v>Gross domestic product (GDP)</c:v>
                  </c:pt>
                  <c:pt idx="33">
                    <c:v>    Household consumption expenditure (including NPISH)</c:v>
                  </c:pt>
                  <c:pt idx="34">
                    <c:v>    General government final consumption expenditure</c:v>
                  </c:pt>
                  <c:pt idx="35">
                    <c:v>  Gross capital formation</c:v>
                  </c:pt>
                  <c:pt idx="36">
                    <c:v>  Exports of goods and services</c:v>
                  </c:pt>
                  <c:pt idx="37">
                    <c:v>  Imports of goods and services</c:v>
                  </c:pt>
                </c:lvl>
                <c:lvl>
                  <c:pt idx="0">
                    <c:v>          Argentina</c:v>
                  </c:pt>
                  <c:pt idx="6">
                    <c:v>          Brazil</c:v>
                  </c:pt>
                  <c:pt idx="12">
                    <c:v>          Chile</c:v>
                  </c:pt>
                  <c:pt idx="18">
                    <c:v>          Colombia</c:v>
                  </c:pt>
                  <c:pt idx="26">
                    <c:v>          Peru</c:v>
                  </c:pt>
                  <c:pt idx="32">
                    <c:v>          Venezuela</c:v>
                  </c:pt>
                </c:lvl>
              </c:multiLvlStrCache>
            </c:multiLvlStrRef>
          </c:cat>
          <c:val>
            <c:numRef>
              <c:f>Sheet2!$G$4:$G$41</c:f>
              <c:numCache>
                <c:formatCode>0.0</c:formatCode>
                <c:ptCount val="38"/>
                <c:pt idx="0">
                  <c:v>93471.0273149905</c:v>
                </c:pt>
                <c:pt idx="1">
                  <c:v>63366.469268691</c:v>
                </c:pt>
                <c:pt idx="2">
                  <c:v>10385.2053508786</c:v>
                </c:pt>
                <c:pt idx="3">
                  <c:v>20185.3287101584</c:v>
                </c:pt>
                <c:pt idx="4">
                  <c:v>5370.2168514604</c:v>
                </c:pt>
                <c:pt idx="5">
                  <c:v>5798.5804524524</c:v>
                </c:pt>
                <c:pt idx="6">
                  <c:v>225557.700609401</c:v>
                </c:pt>
                <c:pt idx="7">
                  <c:v>153349.4598202528</c:v>
                </c:pt>
                <c:pt idx="8">
                  <c:v>18114.0947684117</c:v>
                </c:pt>
                <c:pt idx="9">
                  <c:v>54094.1460207364</c:v>
                </c:pt>
                <c:pt idx="10">
                  <c:v>18114.0947684117</c:v>
                </c:pt>
                <c:pt idx="11">
                  <c:v>18114.0947684117</c:v>
                </c:pt>
                <c:pt idx="12">
                  <c:v>36374.16417351279</c:v>
                </c:pt>
                <c:pt idx="13">
                  <c:v>26264.9021027179</c:v>
                </c:pt>
                <c:pt idx="14">
                  <c:v>5349.865542000001</c:v>
                </c:pt>
                <c:pt idx="15">
                  <c:v>8409.1706022564</c:v>
                </c:pt>
                <c:pt idx="16">
                  <c:v>5639.8690095128</c:v>
                </c:pt>
                <c:pt idx="17">
                  <c:v>9250.6986420513</c:v>
                </c:pt>
                <c:pt idx="18">
                  <c:v>51437.3512209445</c:v>
                </c:pt>
                <c:pt idx="19">
                  <c:v>39735.8630134718</c:v>
                </c:pt>
                <c:pt idx="20">
                  <c:v>4633.9046861453</c:v>
                </c:pt>
                <c:pt idx="21">
                  <c:v>13798.6078893459</c:v>
                </c:pt>
                <c:pt idx="22">
                  <c:v>12506.0026193442</c:v>
                </c:pt>
                <c:pt idx="23">
                  <c:v>1292.6052699834</c:v>
                </c:pt>
                <c:pt idx="24">
                  <c:v>4222.0151712402</c:v>
                </c:pt>
                <c:pt idx="25">
                  <c:v>7151.1941390966</c:v>
                </c:pt>
                <c:pt idx="26">
                  <c:v>19734.2950099915</c:v>
                </c:pt>
                <c:pt idx="27">
                  <c:v>12548.4729517066</c:v>
                </c:pt>
                <c:pt idx="28">
                  <c:v>3479.4964931763</c:v>
                </c:pt>
                <c:pt idx="29">
                  <c:v>5188.9547686999</c:v>
                </c:pt>
                <c:pt idx="30">
                  <c:v>5812.6624960544</c:v>
                </c:pt>
                <c:pt idx="31">
                  <c:v>17129.9897234446</c:v>
                </c:pt>
                <c:pt idx="32">
                  <c:v>77581.8381395349</c:v>
                </c:pt>
                <c:pt idx="33">
                  <c:v>30873.5172093023</c:v>
                </c:pt>
                <c:pt idx="34">
                  <c:v>17784.0865116279</c:v>
                </c:pt>
                <c:pt idx="35">
                  <c:v>27716.5046511628</c:v>
                </c:pt>
                <c:pt idx="36">
                  <c:v>22902.9072093023</c:v>
                </c:pt>
                <c:pt idx="37">
                  <c:v>18388.1546511628</c:v>
                </c:pt>
              </c:numCache>
            </c:numRef>
          </c:val>
        </c:ser>
        <c:ser>
          <c:idx val="5"/>
          <c:order val="5"/>
          <c:tx>
            <c:strRef>
              <c:f>Sheet2!$H$3</c:f>
              <c:strCache>
                <c:ptCount val="1"/>
                <c:pt idx="0">
                  <c:v>1983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FFC000"/>
              </a:solidFill>
              <a:prstDash val="sysDash"/>
            </a:ln>
            <a:effectLst/>
          </c:spPr>
          <c:invertIfNegative val="0"/>
          <c:cat>
            <c:multiLvlStrRef>
              <c:f>Sheet2!$A$4:$B$41</c:f>
              <c:multiLvlStrCache>
                <c:ptCount val="38"/>
                <c:lvl>
                  <c:pt idx="0">
                    <c:v>Gross domestic product (GDP)</c:v>
                  </c:pt>
                  <c:pt idx="1">
                    <c:v>    Household consumption expenditure (including NPISH)</c:v>
                  </c:pt>
                  <c:pt idx="2">
                    <c:v>    General government final consumption expenditure</c:v>
                  </c:pt>
                  <c:pt idx="3">
                    <c:v>  Gross capital formation</c:v>
                  </c:pt>
                  <c:pt idx="4">
                    <c:v>  Exports of goods and services</c:v>
                  </c:pt>
                  <c:pt idx="5">
                    <c:v>  Imports of goods and services</c:v>
                  </c:pt>
                  <c:pt idx="6">
                    <c:v>Gross domestic product (GDP)</c:v>
                  </c:pt>
                  <c:pt idx="7">
                    <c:v>    Household consumption expenditure (including NPISH)</c:v>
                  </c:pt>
                  <c:pt idx="8">
                    <c:v>    General government final consumption expenditure</c:v>
                  </c:pt>
                  <c:pt idx="9">
                    <c:v>  Gross capital formation</c:v>
                  </c:pt>
                  <c:pt idx="10">
                    <c:v>  Exports of goods and services</c:v>
                  </c:pt>
                  <c:pt idx="11">
                    <c:v>  Imports of goods and services</c:v>
                  </c:pt>
                  <c:pt idx="12">
                    <c:v>Gross domestic product (GDP)</c:v>
                  </c:pt>
                  <c:pt idx="13">
                    <c:v>    Household consumption expenditure (including NPISH)</c:v>
                  </c:pt>
                  <c:pt idx="14">
                    <c:v>    General government final consumption expenditure</c:v>
                  </c:pt>
                  <c:pt idx="15">
                    <c:v>  Gross capital formation</c:v>
                  </c:pt>
                  <c:pt idx="16">
                    <c:v>  Exports of goods and services</c:v>
                  </c:pt>
                  <c:pt idx="17">
                    <c:v>  Imports of goods and services</c:v>
                  </c:pt>
                  <c:pt idx="18">
                    <c:v>Gross domestic product (GDP)</c:v>
                  </c:pt>
                  <c:pt idx="19">
                    <c:v>    Household consumption expenditure (including NPISH)</c:v>
                  </c:pt>
                  <c:pt idx="20">
                    <c:v>    General government final consumption expenditure</c:v>
                  </c:pt>
                  <c:pt idx="21">
                    <c:v>  Gross capital formation</c:v>
                  </c:pt>
                  <c:pt idx="22">
                    <c:v>    Gross fixed capital formation</c:v>
                  </c:pt>
                  <c:pt idx="23">
                    <c:v>    Changes in inventories</c:v>
                  </c:pt>
                  <c:pt idx="24">
                    <c:v>  Exports of goods and services</c:v>
                  </c:pt>
                  <c:pt idx="25">
                    <c:v>  Imports of goods and services</c:v>
                  </c:pt>
                  <c:pt idx="26">
                    <c:v>Gross domestic product (GDP)</c:v>
                  </c:pt>
                  <c:pt idx="27">
                    <c:v>    Household consumption expenditure (including NPISH)</c:v>
                  </c:pt>
                  <c:pt idx="28">
                    <c:v>    General government final consumption expenditure</c:v>
                  </c:pt>
                  <c:pt idx="29">
                    <c:v>  Gross capital formation</c:v>
                  </c:pt>
                  <c:pt idx="30">
                    <c:v>  Imports of goods and services</c:v>
                  </c:pt>
                  <c:pt idx="31">
                    <c:v>Total value added</c:v>
                  </c:pt>
                  <c:pt idx="32">
                    <c:v>Gross domestic product (GDP)</c:v>
                  </c:pt>
                  <c:pt idx="33">
                    <c:v>    Household consumption expenditure (including NPISH)</c:v>
                  </c:pt>
                  <c:pt idx="34">
                    <c:v>    General government final consumption expenditure</c:v>
                  </c:pt>
                  <c:pt idx="35">
                    <c:v>  Gross capital formation</c:v>
                  </c:pt>
                  <c:pt idx="36">
                    <c:v>  Exports of goods and services</c:v>
                  </c:pt>
                  <c:pt idx="37">
                    <c:v>  Imports of goods and services</c:v>
                  </c:pt>
                </c:lvl>
                <c:lvl>
                  <c:pt idx="0">
                    <c:v>          Argentina</c:v>
                  </c:pt>
                  <c:pt idx="6">
                    <c:v>          Brazil</c:v>
                  </c:pt>
                  <c:pt idx="12">
                    <c:v>          Chile</c:v>
                  </c:pt>
                  <c:pt idx="18">
                    <c:v>          Colombia</c:v>
                  </c:pt>
                  <c:pt idx="26">
                    <c:v>          Peru</c:v>
                  </c:pt>
                  <c:pt idx="32">
                    <c:v>          Venezuela</c:v>
                  </c:pt>
                </c:lvl>
              </c:multiLvlStrCache>
            </c:multiLvlStrRef>
          </c:cat>
          <c:val>
            <c:numRef>
              <c:f>Sheet2!$H$4:$H$41</c:f>
              <c:numCache>
                <c:formatCode>0.0</c:formatCode>
                <c:ptCount val="38"/>
                <c:pt idx="0">
                  <c:v>104036.956928439</c:v>
                </c:pt>
                <c:pt idx="1">
                  <c:v>68898.6574856555</c:v>
                </c:pt>
                <c:pt idx="2">
                  <c:v>11107.6681741695</c:v>
                </c:pt>
                <c:pt idx="3">
                  <c:v>20674.6772139913</c:v>
                </c:pt>
                <c:pt idx="4">
                  <c:v>7905.7006584771</c:v>
                </c:pt>
                <c:pt idx="5">
                  <c:v>5110.130606353</c:v>
                </c:pt>
                <c:pt idx="6">
                  <c:v>170392.0848912843</c:v>
                </c:pt>
                <c:pt idx="7">
                  <c:v>122337.912889042</c:v>
                </c:pt>
                <c:pt idx="8">
                  <c:v>16018.0573340808</c:v>
                </c:pt>
                <c:pt idx="9">
                  <c:v>27671.1940446246</c:v>
                </c:pt>
                <c:pt idx="10">
                  <c:v>18941.3527975505</c:v>
                </c:pt>
                <c:pt idx="11">
                  <c:v>16018.0573340808</c:v>
                </c:pt>
                <c:pt idx="12">
                  <c:v>21440.4164453409</c:v>
                </c:pt>
                <c:pt idx="13">
                  <c:v>14751.1185830643</c:v>
                </c:pt>
                <c:pt idx="14">
                  <c:v>3485.3874332029</c:v>
                </c:pt>
                <c:pt idx="15">
                  <c:v>2508.834496545601</c:v>
                </c:pt>
                <c:pt idx="16">
                  <c:v>5020.048337241099</c:v>
                </c:pt>
                <c:pt idx="17">
                  <c:v>4464.1678604235</c:v>
                </c:pt>
                <c:pt idx="18">
                  <c:v>54742.0082248883</c:v>
                </c:pt>
                <c:pt idx="19">
                  <c:v>42397.62136594539</c:v>
                </c:pt>
                <c:pt idx="20">
                  <c:v>5182.238170830999</c:v>
                </c:pt>
                <c:pt idx="21">
                  <c:v>14174.6177348719</c:v>
                </c:pt>
                <c:pt idx="22">
                  <c:v>12963.0019102497</c:v>
                </c:pt>
                <c:pt idx="23">
                  <c:v>1211.6158246222</c:v>
                </c:pt>
                <c:pt idx="24">
                  <c:v>3859.7697127564</c:v>
                </c:pt>
                <c:pt idx="25">
                  <c:v>6712.0600898213</c:v>
                </c:pt>
                <c:pt idx="26">
                  <c:v>15579.3692158491</c:v>
                </c:pt>
                <c:pt idx="27">
                  <c:v>10189.1470409186</c:v>
                </c:pt>
                <c:pt idx="28">
                  <c:v>3027.5878407372</c:v>
                </c:pt>
                <c:pt idx="29">
                  <c:v>3062.1333520322</c:v>
                </c:pt>
                <c:pt idx="30">
                  <c:v>3945.0179368163</c:v>
                </c:pt>
                <c:pt idx="31">
                  <c:v>13588.0730325917</c:v>
                </c:pt>
                <c:pt idx="32">
                  <c:v>79019.1834883721</c:v>
                </c:pt>
                <c:pt idx="33">
                  <c:v>36159.1351162791</c:v>
                </c:pt>
                <c:pt idx="34">
                  <c:v>17670.8653488372</c:v>
                </c:pt>
                <c:pt idx="35">
                  <c:v>14470.346744186</c:v>
                </c:pt>
                <c:pt idx="36">
                  <c:v>18929.5158139535</c:v>
                </c:pt>
                <c:pt idx="37">
                  <c:v>10706.2486046512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31"/>
        <c:axId val="2132770376"/>
        <c:axId val="2132764088"/>
      </c:barChart>
      <c:catAx>
        <c:axId val="213277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764088"/>
        <c:crosses val="autoZero"/>
        <c:auto val="1"/>
        <c:lblAlgn val="ctr"/>
        <c:lblOffset val="100"/>
        <c:noMultiLvlLbl val="0"/>
      </c:catAx>
      <c:valAx>
        <c:axId val="2132764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770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60" baseline="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          Argentina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Sheet1!$B$6:$Q$6</c:f>
              <c:numCache>
                <c:formatCode>General</c:formatCode>
                <c:ptCount val="16"/>
                <c:pt idx="0">
                  <c:v>89.77</c:v>
                </c:pt>
                <c:pt idx="1">
                  <c:v>55.59</c:v>
                </c:pt>
                <c:pt idx="2">
                  <c:v>244.68</c:v>
                </c:pt>
                <c:pt idx="3">
                  <c:v>144.0</c:v>
                </c:pt>
                <c:pt idx="4">
                  <c:v>250.0</c:v>
                </c:pt>
                <c:pt idx="5">
                  <c:v>206.0</c:v>
                </c:pt>
                <c:pt idx="6">
                  <c:v>678.0</c:v>
                </c:pt>
                <c:pt idx="7">
                  <c:v>837.0</c:v>
                </c:pt>
                <c:pt idx="8">
                  <c:v>227.0</c:v>
                </c:pt>
                <c:pt idx="9">
                  <c:v>185.0</c:v>
                </c:pt>
                <c:pt idx="10">
                  <c:v>268.0</c:v>
                </c:pt>
                <c:pt idx="11">
                  <c:v>919.0</c:v>
                </c:pt>
                <c:pt idx="12">
                  <c:v>574.0</c:v>
                </c:pt>
                <c:pt idx="13">
                  <c:v>-19.0</c:v>
                </c:pt>
                <c:pt idx="14">
                  <c:v>1147.0</c:v>
                </c:pt>
                <c:pt idx="15">
                  <c:v>1028.0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          Bolivia </c:v>
                </c:pt>
              </c:strCache>
            </c:strRef>
          </c:tx>
          <c:marker>
            <c:symbol val="none"/>
          </c:marker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Sheet1!$B$7:$Q$7</c:f>
              <c:numCache>
                <c:formatCode>General</c:formatCode>
                <c:ptCount val="16"/>
                <c:pt idx="0">
                  <c:v>19.76399999999999</c:v>
                </c:pt>
                <c:pt idx="1">
                  <c:v>61.597</c:v>
                </c:pt>
                <c:pt idx="2">
                  <c:v>50.551</c:v>
                </c:pt>
                <c:pt idx="3">
                  <c:v>60.16500000000001</c:v>
                </c:pt>
                <c:pt idx="4">
                  <c:v>69.662</c:v>
                </c:pt>
                <c:pt idx="5">
                  <c:v>43.587</c:v>
                </c:pt>
                <c:pt idx="6">
                  <c:v>47.0</c:v>
                </c:pt>
                <c:pt idx="7">
                  <c:v>75.7</c:v>
                </c:pt>
                <c:pt idx="8">
                  <c:v>31.1</c:v>
                </c:pt>
                <c:pt idx="9">
                  <c:v>7.0</c:v>
                </c:pt>
                <c:pt idx="10">
                  <c:v>7.0</c:v>
                </c:pt>
                <c:pt idx="11">
                  <c:v>10.0</c:v>
                </c:pt>
                <c:pt idx="12">
                  <c:v>13.4</c:v>
                </c:pt>
                <c:pt idx="13">
                  <c:v>38.1</c:v>
                </c:pt>
                <c:pt idx="14">
                  <c:v>31.9</c:v>
                </c:pt>
                <c:pt idx="15">
                  <c:v>36.0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          Brazil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Sheet1!$B$8:$Q$8</c:f>
              <c:numCache>
                <c:formatCode>General</c:formatCode>
                <c:ptCount val="16"/>
                <c:pt idx="0">
                  <c:v>391.7</c:v>
                </c:pt>
                <c:pt idx="1">
                  <c:v>1202.8</c:v>
                </c:pt>
                <c:pt idx="2">
                  <c:v>1391.1</c:v>
                </c:pt>
                <c:pt idx="3">
                  <c:v>1827.2</c:v>
                </c:pt>
                <c:pt idx="4">
                  <c:v>2180.3</c:v>
                </c:pt>
                <c:pt idx="5">
                  <c:v>2407.8</c:v>
                </c:pt>
                <c:pt idx="6">
                  <c:v>1910.2</c:v>
                </c:pt>
                <c:pt idx="7">
                  <c:v>2521.9</c:v>
                </c:pt>
                <c:pt idx="8">
                  <c:v>3115.2</c:v>
                </c:pt>
                <c:pt idx="9">
                  <c:v>1326.1</c:v>
                </c:pt>
                <c:pt idx="10">
                  <c:v>1501.2</c:v>
                </c:pt>
                <c:pt idx="11">
                  <c:v>1418.4</c:v>
                </c:pt>
                <c:pt idx="12">
                  <c:v>317.151</c:v>
                </c:pt>
                <c:pt idx="13">
                  <c:v>1169.1</c:v>
                </c:pt>
                <c:pt idx="14">
                  <c:v>2805.0</c:v>
                </c:pt>
                <c:pt idx="15">
                  <c:v>1129.9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          Chile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Sheet1!$B$9:$Q$9</c:f>
              <c:numCache>
                <c:formatCode>General</c:formatCode>
                <c:ptCount val="16"/>
                <c:pt idx="0">
                  <c:v>12.33</c:v>
                </c:pt>
                <c:pt idx="1">
                  <c:v>37.351</c:v>
                </c:pt>
                <c:pt idx="2">
                  <c:v>44.707</c:v>
                </c:pt>
                <c:pt idx="3">
                  <c:v>28.44699999999998</c:v>
                </c:pt>
                <c:pt idx="4">
                  <c:v>224.532</c:v>
                </c:pt>
                <c:pt idx="5">
                  <c:v>265.8159999999995</c:v>
                </c:pt>
                <c:pt idx="6">
                  <c:v>213.2</c:v>
                </c:pt>
                <c:pt idx="7">
                  <c:v>383.0</c:v>
                </c:pt>
                <c:pt idx="8">
                  <c:v>400.8</c:v>
                </c:pt>
                <c:pt idx="9">
                  <c:v>135.3</c:v>
                </c:pt>
                <c:pt idx="10">
                  <c:v>77.6</c:v>
                </c:pt>
                <c:pt idx="11">
                  <c:v>144.3</c:v>
                </c:pt>
                <c:pt idx="12">
                  <c:v>315.5</c:v>
                </c:pt>
                <c:pt idx="13">
                  <c:v>890.5</c:v>
                </c:pt>
                <c:pt idx="14">
                  <c:v>967.9</c:v>
                </c:pt>
                <c:pt idx="15">
                  <c:v>1283.7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          Colombia</c:v>
                </c:pt>
              </c:strCache>
            </c:strRef>
          </c:tx>
          <c:marker>
            <c:symbol val="none"/>
          </c:marker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Sheet1!$B$10:$Q$10</c:f>
              <c:numCache>
                <c:formatCode>General</c:formatCode>
                <c:ptCount val="16"/>
                <c:pt idx="0">
                  <c:v>43.0</c:v>
                </c:pt>
                <c:pt idx="1">
                  <c:v>37.07</c:v>
                </c:pt>
                <c:pt idx="2">
                  <c:v>25.0</c:v>
                </c:pt>
                <c:pt idx="3">
                  <c:v>65.0</c:v>
                </c:pt>
                <c:pt idx="4">
                  <c:v>107.0</c:v>
                </c:pt>
                <c:pt idx="5">
                  <c:v>127.0</c:v>
                </c:pt>
                <c:pt idx="6">
                  <c:v>157.14</c:v>
                </c:pt>
                <c:pt idx="7">
                  <c:v>265.0</c:v>
                </c:pt>
                <c:pt idx="8">
                  <c:v>366.0</c:v>
                </c:pt>
                <c:pt idx="9">
                  <c:v>618.0</c:v>
                </c:pt>
                <c:pt idx="10">
                  <c:v>584.0</c:v>
                </c:pt>
                <c:pt idx="11">
                  <c:v>1023.0</c:v>
                </c:pt>
                <c:pt idx="12">
                  <c:v>674.0</c:v>
                </c:pt>
                <c:pt idx="13">
                  <c:v>319.0</c:v>
                </c:pt>
                <c:pt idx="14">
                  <c:v>203.0</c:v>
                </c:pt>
                <c:pt idx="15">
                  <c:v>576.0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          Ecuador</c:v>
                </c:pt>
              </c:strCache>
            </c:strRef>
          </c:tx>
          <c:marker>
            <c:symbol val="none"/>
          </c:marker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Sheet1!$B$11:$Q$11</c:f>
              <c:numCache>
                <c:formatCode>General</c:formatCode>
                <c:ptCount val="16"/>
                <c:pt idx="0">
                  <c:v>88.6</c:v>
                </c:pt>
                <c:pt idx="1">
                  <c:v>95.3</c:v>
                </c:pt>
                <c:pt idx="2">
                  <c:v>-19.9</c:v>
                </c:pt>
                <c:pt idx="3">
                  <c:v>34.5</c:v>
                </c:pt>
                <c:pt idx="4">
                  <c:v>48.6</c:v>
                </c:pt>
                <c:pt idx="5">
                  <c:v>63.4</c:v>
                </c:pt>
                <c:pt idx="6">
                  <c:v>70.0</c:v>
                </c:pt>
                <c:pt idx="7">
                  <c:v>60.0</c:v>
                </c:pt>
                <c:pt idx="8">
                  <c:v>40.0</c:v>
                </c:pt>
                <c:pt idx="9">
                  <c:v>50.0</c:v>
                </c:pt>
                <c:pt idx="10">
                  <c:v>50.0</c:v>
                </c:pt>
                <c:pt idx="11">
                  <c:v>62.0</c:v>
                </c:pt>
                <c:pt idx="12">
                  <c:v>80.7323</c:v>
                </c:pt>
                <c:pt idx="13">
                  <c:v>122.9002000000001</c:v>
                </c:pt>
                <c:pt idx="14">
                  <c:v>154.4980000000002</c:v>
                </c:pt>
                <c:pt idx="15">
                  <c:v>159.7001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          Paraguay</c:v>
                </c:pt>
              </c:strCache>
            </c:strRef>
          </c:tx>
          <c:marker>
            <c:symbol val="none"/>
          </c:marker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Sheet1!$B$12:$Q$12</c:f>
              <c:numCache>
                <c:formatCode>General</c:formatCode>
                <c:ptCount val="16"/>
                <c:pt idx="0">
                  <c:v>4.752</c:v>
                </c:pt>
                <c:pt idx="1">
                  <c:v>19.99599999999996</c:v>
                </c:pt>
                <c:pt idx="2">
                  <c:v>22.158</c:v>
                </c:pt>
                <c:pt idx="3">
                  <c:v>23.916</c:v>
                </c:pt>
                <c:pt idx="4">
                  <c:v>3.113</c:v>
                </c:pt>
                <c:pt idx="5">
                  <c:v>51.867</c:v>
                </c:pt>
                <c:pt idx="6">
                  <c:v>29.78899999999996</c:v>
                </c:pt>
                <c:pt idx="7">
                  <c:v>38.573</c:v>
                </c:pt>
                <c:pt idx="8">
                  <c:v>36.706</c:v>
                </c:pt>
                <c:pt idx="9">
                  <c:v>5.064999999999986</c:v>
                </c:pt>
                <c:pt idx="10">
                  <c:v>0.875000000000001</c:v>
                </c:pt>
                <c:pt idx="11">
                  <c:v>7.868999999999987</c:v>
                </c:pt>
                <c:pt idx="12">
                  <c:v>31.0</c:v>
                </c:pt>
                <c:pt idx="13">
                  <c:v>8.5</c:v>
                </c:pt>
                <c:pt idx="14">
                  <c:v>6.237</c:v>
                </c:pt>
                <c:pt idx="15">
                  <c:v>12.8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          Peru</c:v>
                </c:pt>
              </c:strCache>
            </c:strRef>
          </c:tx>
          <c:marker>
            <c:symbol val="none"/>
          </c:marker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Sheet1!$B$13:$Q$13</c:f>
              <c:numCache>
                <c:formatCode>General</c:formatCode>
                <c:ptCount val="16"/>
                <c:pt idx="0">
                  <c:v>-13.96</c:v>
                </c:pt>
                <c:pt idx="1">
                  <c:v>81.10499999999997</c:v>
                </c:pt>
                <c:pt idx="2">
                  <c:v>71.88899999999998</c:v>
                </c:pt>
                <c:pt idx="3">
                  <c:v>42.02</c:v>
                </c:pt>
                <c:pt idx="4">
                  <c:v>17.257</c:v>
                </c:pt>
                <c:pt idx="5">
                  <c:v>36.52200000000001</c:v>
                </c:pt>
                <c:pt idx="6">
                  <c:v>27.0</c:v>
                </c:pt>
                <c:pt idx="7">
                  <c:v>125.0</c:v>
                </c:pt>
                <c:pt idx="8">
                  <c:v>48.0</c:v>
                </c:pt>
                <c:pt idx="9">
                  <c:v>38.0</c:v>
                </c:pt>
                <c:pt idx="10">
                  <c:v>-89.0</c:v>
                </c:pt>
                <c:pt idx="11">
                  <c:v>1.0</c:v>
                </c:pt>
                <c:pt idx="12">
                  <c:v>22.0</c:v>
                </c:pt>
                <c:pt idx="13">
                  <c:v>32.0</c:v>
                </c:pt>
                <c:pt idx="14">
                  <c:v>26.0</c:v>
                </c:pt>
                <c:pt idx="15">
                  <c:v>59.0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          Suriname</c:v>
                </c:pt>
              </c:strCache>
            </c:strRef>
          </c:tx>
          <c:marker>
            <c:symbol val="none"/>
          </c:marker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Sheet1!$B$14:$Q$14</c:f>
              <c:numCache>
                <c:formatCode>General</c:formatCode>
                <c:ptCount val="16"/>
                <c:pt idx="0">
                  <c:v>-5.0</c:v>
                </c:pt>
                <c:pt idx="1">
                  <c:v>1.159999999999998</c:v>
                </c:pt>
                <c:pt idx="2">
                  <c:v>1.06</c:v>
                </c:pt>
                <c:pt idx="3">
                  <c:v>-22.6</c:v>
                </c:pt>
                <c:pt idx="4">
                  <c:v>-13.5</c:v>
                </c:pt>
                <c:pt idx="5">
                  <c:v>-27.4</c:v>
                </c:pt>
                <c:pt idx="6">
                  <c:v>18.1</c:v>
                </c:pt>
                <c:pt idx="7">
                  <c:v>61.7</c:v>
                </c:pt>
                <c:pt idx="8">
                  <c:v>-11.1</c:v>
                </c:pt>
                <c:pt idx="9">
                  <c:v>81.5</c:v>
                </c:pt>
                <c:pt idx="10">
                  <c:v>-70.9</c:v>
                </c:pt>
                <c:pt idx="11">
                  <c:v>21.3</c:v>
                </c:pt>
                <c:pt idx="12">
                  <c:v>-60.4</c:v>
                </c:pt>
                <c:pt idx="13">
                  <c:v>-129.6</c:v>
                </c:pt>
                <c:pt idx="14">
                  <c:v>-171.0</c:v>
                </c:pt>
                <c:pt idx="15">
                  <c:v>-299.7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          Uruguay</c:v>
                </c:pt>
              </c:strCache>
            </c:strRef>
          </c:tx>
          <c:marker>
            <c:symbol val="none"/>
          </c:marker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Sheet1!$B$15:$Q$15</c:f>
              <c:numCache>
                <c:formatCode>General</c:formatCode>
                <c:ptCount val="16"/>
                <c:pt idx="0">
                  <c:v>2.13</c:v>
                </c:pt>
                <c:pt idx="1">
                  <c:v>22.64</c:v>
                </c:pt>
                <c:pt idx="2">
                  <c:v>3.15</c:v>
                </c:pt>
                <c:pt idx="3">
                  <c:v>66.0</c:v>
                </c:pt>
                <c:pt idx="4">
                  <c:v>128.8</c:v>
                </c:pt>
                <c:pt idx="5">
                  <c:v>215.5</c:v>
                </c:pt>
                <c:pt idx="6">
                  <c:v>289.5</c:v>
                </c:pt>
                <c:pt idx="7">
                  <c:v>48.6</c:v>
                </c:pt>
                <c:pt idx="8">
                  <c:v>-13.7</c:v>
                </c:pt>
                <c:pt idx="9">
                  <c:v>5.6</c:v>
                </c:pt>
                <c:pt idx="10">
                  <c:v>3.4</c:v>
                </c:pt>
                <c:pt idx="11">
                  <c:v>-7.9</c:v>
                </c:pt>
                <c:pt idx="12">
                  <c:v>37.0</c:v>
                </c:pt>
                <c:pt idx="13">
                  <c:v>50.1</c:v>
                </c:pt>
                <c:pt idx="14">
                  <c:v>46.8</c:v>
                </c:pt>
                <c:pt idx="15">
                  <c:v>37.7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          Venezuela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Sheet1!$B$16:$Q$16</c:f>
              <c:numCache>
                <c:formatCode>General</c:formatCode>
                <c:ptCount val="16"/>
                <c:pt idx="0">
                  <c:v>-23.0</c:v>
                </c:pt>
                <c:pt idx="1">
                  <c:v>418.0</c:v>
                </c:pt>
                <c:pt idx="2">
                  <c:v>89.35</c:v>
                </c:pt>
                <c:pt idx="3">
                  <c:v>36.616</c:v>
                </c:pt>
                <c:pt idx="4">
                  <c:v>45.393</c:v>
                </c:pt>
                <c:pt idx="5">
                  <c:v>82.73</c:v>
                </c:pt>
                <c:pt idx="6">
                  <c:v>80.17499999999998</c:v>
                </c:pt>
                <c:pt idx="7">
                  <c:v>163.3620000000003</c:v>
                </c:pt>
                <c:pt idx="8">
                  <c:v>253.628</c:v>
                </c:pt>
                <c:pt idx="9">
                  <c:v>203.076</c:v>
                </c:pt>
                <c:pt idx="10">
                  <c:v>-775.4539999999994</c:v>
                </c:pt>
                <c:pt idx="11">
                  <c:v>98.996</c:v>
                </c:pt>
                <c:pt idx="12">
                  <c:v>-229.389</c:v>
                </c:pt>
                <c:pt idx="13">
                  <c:v>477.7199999999995</c:v>
                </c:pt>
                <c:pt idx="14">
                  <c:v>720.176</c:v>
                </c:pt>
                <c:pt idx="15">
                  <c:v>570.4459999999989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574984"/>
        <c:axId val="2132566328"/>
      </c:lineChart>
      <c:catAx>
        <c:axId val="2132574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2566328"/>
        <c:crosses val="autoZero"/>
        <c:auto val="1"/>
        <c:lblAlgn val="ctr"/>
        <c:lblOffset val="100"/>
        <c:noMultiLvlLbl val="0"/>
      </c:catAx>
      <c:valAx>
        <c:axId val="2132566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2574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62151523394"/>
          <c:y val="0.0803444061770916"/>
          <c:w val="0.163670032831601"/>
          <c:h val="0.839311002481206"/>
        </c:manualLayout>
      </c:layout>
      <c:overlay val="0"/>
      <c:txPr>
        <a:bodyPr/>
        <a:lstStyle/>
        <a:p>
          <a:pPr>
            <a:defRPr sz="116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32188079628774"/>
          <c:y val="0.0275505171778864"/>
          <c:w val="0.795497921103683"/>
          <c:h val="0.929369630901029"/>
        </c:manualLayout>
      </c:layout>
      <c:lineChart>
        <c:grouping val="standard"/>
        <c:varyColors val="0"/>
        <c:ser>
          <c:idx val="1"/>
          <c:order val="0"/>
          <c:tx>
            <c:strRef>
              <c:f>'PIB PPA'!$C$4</c:f>
              <c:strCache>
                <c:ptCount val="1"/>
                <c:pt idx="0">
                  <c:v>Argentina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'PIB PPA'!$C$5:$C$16</c:f>
              <c:numCache>
                <c:formatCode>#,##0.0</c:formatCode>
                <c:ptCount val="12"/>
                <c:pt idx="0">
                  <c:v>136.007</c:v>
                </c:pt>
                <c:pt idx="1">
                  <c:v>140.236</c:v>
                </c:pt>
                <c:pt idx="2">
                  <c:v>144.107</c:v>
                </c:pt>
                <c:pt idx="3">
                  <c:v>155.4</c:v>
                </c:pt>
                <c:pt idx="4">
                  <c:v>164.4580000000007</c:v>
                </c:pt>
                <c:pt idx="5">
                  <c:v>157.681</c:v>
                </c:pt>
                <c:pt idx="6">
                  <c:v>172.673</c:v>
                </c:pt>
                <c:pt idx="7">
                  <c:v>181.875</c:v>
                </c:pt>
                <c:pt idx="8">
                  <c:v>184.401</c:v>
                </c:pt>
                <c:pt idx="9">
                  <c:v>177.966</c:v>
                </c:pt>
                <c:pt idx="10">
                  <c:v>182.365</c:v>
                </c:pt>
                <c:pt idx="11">
                  <c:v>208.559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'PIB PPA'!$D$4</c:f>
              <c:strCache>
                <c:ptCount val="1"/>
                <c:pt idx="0">
                  <c:v>Bolivia</c:v>
                </c:pt>
              </c:strCache>
            </c:strRef>
          </c:tx>
          <c:val>
            <c:numRef>
              <c:f>'PIB PPA'!$D$5:$D$16</c:f>
              <c:numCache>
                <c:formatCode>#,##0.0</c:formatCode>
                <c:ptCount val="12"/>
                <c:pt idx="0">
                  <c:v>9.653</c:v>
                </c:pt>
                <c:pt idx="1">
                  <c:v>10.591</c:v>
                </c:pt>
                <c:pt idx="2">
                  <c:v>10.795</c:v>
                </c:pt>
                <c:pt idx="3">
                  <c:v>10.768</c:v>
                </c:pt>
                <c:pt idx="4">
                  <c:v>11.15</c:v>
                </c:pt>
                <c:pt idx="5">
                  <c:v>11.297</c:v>
                </c:pt>
                <c:pt idx="6">
                  <c:v>11.249</c:v>
                </c:pt>
                <c:pt idx="7">
                  <c:v>11.84</c:v>
                </c:pt>
                <c:pt idx="8">
                  <c:v>12.601</c:v>
                </c:pt>
                <c:pt idx="9">
                  <c:v>13.573</c:v>
                </c:pt>
                <c:pt idx="10">
                  <c:v>14.751</c:v>
                </c:pt>
                <c:pt idx="11">
                  <c:v>16.07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'PIB PPA'!$E$4</c:f>
              <c:strCache>
                <c:ptCount val="1"/>
                <c:pt idx="0">
                  <c:v>Brasil                     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'PIB PPA'!$E$5:$E$16</c:f>
              <c:numCache>
                <c:formatCode>#,##0.0</c:formatCode>
                <c:ptCount val="12"/>
                <c:pt idx="0">
                  <c:v>443.959</c:v>
                </c:pt>
                <c:pt idx="1">
                  <c:v>464.2929999999989</c:v>
                </c:pt>
                <c:pt idx="2">
                  <c:v>495.553</c:v>
                </c:pt>
                <c:pt idx="3">
                  <c:v>497.6379999999995</c:v>
                </c:pt>
                <c:pt idx="4">
                  <c:v>543.719</c:v>
                </c:pt>
                <c:pt idx="5">
                  <c:v>604.525</c:v>
                </c:pt>
                <c:pt idx="6">
                  <c:v>664.4659999999974</c:v>
                </c:pt>
                <c:pt idx="7">
                  <c:v>707.1940000000005</c:v>
                </c:pt>
                <c:pt idx="8">
                  <c:v>733.258</c:v>
                </c:pt>
                <c:pt idx="9">
                  <c:v>785.3439999999994</c:v>
                </c:pt>
                <c:pt idx="10">
                  <c:v>781.664</c:v>
                </c:pt>
                <c:pt idx="11">
                  <c:v>817.3509999999974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'PIB PPA'!$F$4</c:f>
              <c:strCache>
                <c:ptCount val="1"/>
                <c:pt idx="0">
                  <c:v>Chile                        </c:v>
                </c:pt>
              </c:strCache>
            </c:strRef>
          </c:tx>
          <c:val>
            <c:numRef>
              <c:f>'PIB PPA'!$F$5:$F$16</c:f>
              <c:numCache>
                <c:formatCode>#,##0.0</c:formatCode>
                <c:ptCount val="12"/>
                <c:pt idx="0">
                  <c:v>31.271</c:v>
                </c:pt>
                <c:pt idx="1">
                  <c:v>36.33300000000001</c:v>
                </c:pt>
                <c:pt idx="2">
                  <c:v>33.312</c:v>
                </c:pt>
                <c:pt idx="3">
                  <c:v>33.65900000000001</c:v>
                </c:pt>
                <c:pt idx="4">
                  <c:v>36.977</c:v>
                </c:pt>
                <c:pt idx="5">
                  <c:v>38.852</c:v>
                </c:pt>
                <c:pt idx="6">
                  <c:v>41.931</c:v>
                </c:pt>
                <c:pt idx="7">
                  <c:v>45.911</c:v>
                </c:pt>
                <c:pt idx="8">
                  <c:v>50.938</c:v>
                </c:pt>
                <c:pt idx="9">
                  <c:v>58.471</c:v>
                </c:pt>
                <c:pt idx="10">
                  <c:v>62.958</c:v>
                </c:pt>
                <c:pt idx="11">
                  <c:v>70.35199999999997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'PIB PPA'!$G$4</c:f>
              <c:strCache>
                <c:ptCount val="1"/>
                <c:pt idx="0">
                  <c:v>Colombia</c:v>
                </c:pt>
              </c:strCache>
            </c:strRef>
          </c:tx>
          <c:val>
            <c:numRef>
              <c:f>'PIB PPA'!$G$5:$G$16</c:f>
              <c:numCache>
                <c:formatCode>#,##0.0</c:formatCode>
                <c:ptCount val="12"/>
                <c:pt idx="0">
                  <c:v>58.804</c:v>
                </c:pt>
                <c:pt idx="1">
                  <c:v>65.792</c:v>
                </c:pt>
                <c:pt idx="2">
                  <c:v>70.468</c:v>
                </c:pt>
                <c:pt idx="3">
                  <c:v>74.408</c:v>
                </c:pt>
                <c:pt idx="4">
                  <c:v>79.788</c:v>
                </c:pt>
                <c:pt idx="5">
                  <c:v>84.77</c:v>
                </c:pt>
                <c:pt idx="6">
                  <c:v>91.68499999999997</c:v>
                </c:pt>
                <c:pt idx="7">
                  <c:v>99.246</c:v>
                </c:pt>
                <c:pt idx="8">
                  <c:v>106.804</c:v>
                </c:pt>
                <c:pt idx="9">
                  <c:v>114.628</c:v>
                </c:pt>
                <c:pt idx="10">
                  <c:v>124.151</c:v>
                </c:pt>
                <c:pt idx="11">
                  <c:v>131.541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'PIB PPA'!$H$4</c:f>
              <c:strCache>
                <c:ptCount val="1"/>
                <c:pt idx="0">
                  <c:v>Ecuador</c:v>
                </c:pt>
              </c:strCache>
            </c:strRef>
          </c:tx>
          <c:val>
            <c:numRef>
              <c:f>'PIB PPA'!$H$5:$H$16</c:f>
              <c:numCache>
                <c:formatCode>#,##0.0</c:formatCode>
                <c:ptCount val="12"/>
                <c:pt idx="0">
                  <c:v>21.171</c:v>
                </c:pt>
                <c:pt idx="1">
                  <c:v>24.0629999999999</c:v>
                </c:pt>
                <c:pt idx="2">
                  <c:v>25.83700000000004</c:v>
                </c:pt>
                <c:pt idx="3">
                  <c:v>26.107</c:v>
                </c:pt>
                <c:pt idx="4">
                  <c:v>28.224</c:v>
                </c:pt>
                <c:pt idx="5">
                  <c:v>30.363</c:v>
                </c:pt>
                <c:pt idx="6">
                  <c:v>31.99199999999999</c:v>
                </c:pt>
                <c:pt idx="7">
                  <c:v>30.90299999999988</c:v>
                </c:pt>
                <c:pt idx="8">
                  <c:v>35.309</c:v>
                </c:pt>
                <c:pt idx="9">
                  <c:v>36.74800000000001</c:v>
                </c:pt>
                <c:pt idx="10">
                  <c:v>39.315</c:v>
                </c:pt>
                <c:pt idx="11">
                  <c:v>42.771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'PIB PPA'!$I$4</c:f>
              <c:strCache>
                <c:ptCount val="1"/>
                <c:pt idx="0">
                  <c:v>México                     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'PIB PPA'!$I$5:$I$16</c:f>
              <c:numCache>
                <c:formatCode>#,##0.0</c:formatCode>
                <c:ptCount val="12"/>
                <c:pt idx="0">
                  <c:v>304.5219999999986</c:v>
                </c:pt>
                <c:pt idx="1">
                  <c:v>361.5279999999988</c:v>
                </c:pt>
                <c:pt idx="2">
                  <c:v>381.5869999999982</c:v>
                </c:pt>
                <c:pt idx="3">
                  <c:v>382.849</c:v>
                </c:pt>
                <c:pt idx="4">
                  <c:v>410.767</c:v>
                </c:pt>
                <c:pt idx="5">
                  <c:v>432.524</c:v>
                </c:pt>
                <c:pt idx="6">
                  <c:v>428.4479999999995</c:v>
                </c:pt>
                <c:pt idx="7">
                  <c:v>447.732</c:v>
                </c:pt>
                <c:pt idx="8">
                  <c:v>468.54</c:v>
                </c:pt>
                <c:pt idx="9">
                  <c:v>506.677</c:v>
                </c:pt>
                <c:pt idx="10">
                  <c:v>552.91</c:v>
                </c:pt>
                <c:pt idx="11">
                  <c:v>596.4119999999992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'PIB PPA'!$J$4</c:f>
              <c:strCache>
                <c:ptCount val="1"/>
                <c:pt idx="0">
                  <c:v>Paraguay</c:v>
                </c:pt>
              </c:strCache>
            </c:strRef>
          </c:tx>
          <c:val>
            <c:numRef>
              <c:f>'PIB PPA'!$J$5:$J$16</c:f>
              <c:numCache>
                <c:formatCode>#,##0.0</c:formatCode>
                <c:ptCount val="12"/>
                <c:pt idx="0">
                  <c:v>5.972</c:v>
                </c:pt>
                <c:pt idx="1">
                  <c:v>7.132</c:v>
                </c:pt>
                <c:pt idx="2">
                  <c:v>7.461</c:v>
                </c:pt>
                <c:pt idx="3">
                  <c:v>7.520999999999995</c:v>
                </c:pt>
                <c:pt idx="4">
                  <c:v>8.023000000000001</c:v>
                </c:pt>
                <c:pt idx="5">
                  <c:v>8.587000000000001</c:v>
                </c:pt>
                <c:pt idx="6">
                  <c:v>8.799</c:v>
                </c:pt>
                <c:pt idx="7">
                  <c:v>9.408000000000001</c:v>
                </c:pt>
                <c:pt idx="8">
                  <c:v>10.301</c:v>
                </c:pt>
                <c:pt idx="9">
                  <c:v>11.31200000000001</c:v>
                </c:pt>
                <c:pt idx="10">
                  <c:v>12.089</c:v>
                </c:pt>
                <c:pt idx="11">
                  <c:v>12.82500000000001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'PIB PPA'!$K$4</c:f>
              <c:strCache>
                <c:ptCount val="1"/>
                <c:pt idx="0">
                  <c:v>Perú</c:v>
                </c:pt>
              </c:strCache>
            </c:strRef>
          </c:tx>
          <c:val>
            <c:numRef>
              <c:f>'PIB PPA'!$K$5:$K$16</c:f>
              <c:numCache>
                <c:formatCode>#,##0.0</c:formatCode>
                <c:ptCount val="12"/>
                <c:pt idx="0">
                  <c:v>51.393</c:v>
                </c:pt>
                <c:pt idx="1">
                  <c:v>59.29100000000001</c:v>
                </c:pt>
                <c:pt idx="2">
                  <c:v>62.704</c:v>
                </c:pt>
                <c:pt idx="3">
                  <c:v>59.103</c:v>
                </c:pt>
                <c:pt idx="4">
                  <c:v>63.652</c:v>
                </c:pt>
                <c:pt idx="5">
                  <c:v>66.959</c:v>
                </c:pt>
                <c:pt idx="6">
                  <c:v>76.72</c:v>
                </c:pt>
                <c:pt idx="7">
                  <c:v>84.9140000000004</c:v>
                </c:pt>
                <c:pt idx="8">
                  <c:v>79.538</c:v>
                </c:pt>
                <c:pt idx="9">
                  <c:v>71.46700000000002</c:v>
                </c:pt>
                <c:pt idx="10">
                  <c:v>70.44900000000002</c:v>
                </c:pt>
                <c:pt idx="11">
                  <c:v>74.44900000000002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'PIB PPA'!$L$4</c:f>
              <c:strCache>
                <c:ptCount val="1"/>
                <c:pt idx="0">
                  <c:v>Uruguay                      </c:v>
                </c:pt>
              </c:strCache>
            </c:strRef>
          </c:tx>
          <c:val>
            <c:numRef>
              <c:f>'PIB PPA'!$L$5:$L$16</c:f>
              <c:numCache>
                <c:formatCode>#,##0.0</c:formatCode>
                <c:ptCount val="12"/>
                <c:pt idx="0">
                  <c:v>9.643999999999998</c:v>
                </c:pt>
                <c:pt idx="1">
                  <c:v>10.75</c:v>
                </c:pt>
                <c:pt idx="2">
                  <c:v>10.341</c:v>
                </c:pt>
                <c:pt idx="3">
                  <c:v>10.397</c:v>
                </c:pt>
                <c:pt idx="4">
                  <c:v>10.669</c:v>
                </c:pt>
                <c:pt idx="5">
                  <c:v>11.156</c:v>
                </c:pt>
                <c:pt idx="6">
                  <c:v>12.412</c:v>
                </c:pt>
                <c:pt idx="7">
                  <c:v>13.763</c:v>
                </c:pt>
                <c:pt idx="8">
                  <c:v>14.441</c:v>
                </c:pt>
                <c:pt idx="9">
                  <c:v>15.153</c:v>
                </c:pt>
                <c:pt idx="10">
                  <c:v>15.784</c:v>
                </c:pt>
                <c:pt idx="11">
                  <c:v>16.915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'PIB PPA'!$M$4</c:f>
              <c:strCache>
                <c:ptCount val="1"/>
                <c:pt idx="0">
                  <c:v>Venezuela                    </c:v>
                </c:pt>
              </c:strCache>
            </c:strRef>
          </c:tx>
          <c:val>
            <c:numRef>
              <c:f>'PIB PPA'!$M$5:$M$16</c:f>
              <c:numCache>
                <c:formatCode>#,##0.0</c:formatCode>
                <c:ptCount val="12"/>
                <c:pt idx="0">
                  <c:v>82.918</c:v>
                </c:pt>
                <c:pt idx="1">
                  <c:v>90.335</c:v>
                </c:pt>
                <c:pt idx="2">
                  <c:v>96.527</c:v>
                </c:pt>
                <c:pt idx="3">
                  <c:v>94.819</c:v>
                </c:pt>
                <c:pt idx="4">
                  <c:v>99.515</c:v>
                </c:pt>
                <c:pt idx="5">
                  <c:v>102.738</c:v>
                </c:pt>
                <c:pt idx="6">
                  <c:v>111.839</c:v>
                </c:pt>
                <c:pt idx="7">
                  <c:v>118.9940000000004</c:v>
                </c:pt>
                <c:pt idx="8">
                  <c:v>130.237</c:v>
                </c:pt>
                <c:pt idx="9">
                  <c:v>123.555</c:v>
                </c:pt>
                <c:pt idx="10">
                  <c:v>136.639</c:v>
                </c:pt>
                <c:pt idx="11">
                  <c:v>155.196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'PIB PPA'!$N$4</c:f>
              <c:strCache>
                <c:ptCount val="1"/>
                <c:pt idx="0">
                  <c:v>Estados Unidos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'PIB PPA'!$N$5:$N$16</c:f>
              <c:numCache>
                <c:formatCode>#,##0.0</c:formatCode>
                <c:ptCount val="12"/>
                <c:pt idx="0">
                  <c:v>2789.524999999999</c:v>
                </c:pt>
                <c:pt idx="1">
                  <c:v>3128.425</c:v>
                </c:pt>
                <c:pt idx="2">
                  <c:v>3255.024999999999</c:v>
                </c:pt>
                <c:pt idx="3">
                  <c:v>3536.675</c:v>
                </c:pt>
                <c:pt idx="4">
                  <c:v>3933.175</c:v>
                </c:pt>
                <c:pt idx="5">
                  <c:v>4220.25</c:v>
                </c:pt>
                <c:pt idx="6">
                  <c:v>4462.825000000004</c:v>
                </c:pt>
                <c:pt idx="7">
                  <c:v>4739.474999999999</c:v>
                </c:pt>
                <c:pt idx="8">
                  <c:v>5103.75</c:v>
                </c:pt>
                <c:pt idx="9">
                  <c:v>5484.35</c:v>
                </c:pt>
                <c:pt idx="10">
                  <c:v>5803.075</c:v>
                </c:pt>
                <c:pt idx="11">
                  <c:v>5995.925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391320"/>
        <c:axId val="2132389480"/>
      </c:lineChart>
      <c:catAx>
        <c:axId val="213239132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2132389480"/>
        <c:crosses val="autoZero"/>
        <c:auto val="0"/>
        <c:lblAlgn val="ctr"/>
        <c:lblOffset val="100"/>
        <c:tickMarkSkip val="1980"/>
        <c:noMultiLvlLbl val="0"/>
      </c:catAx>
      <c:valAx>
        <c:axId val="21323894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132391320"/>
        <c:crossesAt val="1975.0"/>
        <c:crossBetween val="between"/>
      </c:valAx>
    </c:plotArea>
    <c:legend>
      <c:legendPos val="r"/>
      <c:layout>
        <c:manualLayout>
          <c:xMode val="edge"/>
          <c:yMode val="edge"/>
          <c:x val="0.839068820151513"/>
          <c:y val="0.151289414412682"/>
          <c:w val="0.152259153824216"/>
          <c:h val="0.685699641493478"/>
        </c:manualLayout>
      </c:layout>
      <c:overlay val="0"/>
      <c:txPr>
        <a:bodyPr/>
        <a:lstStyle/>
        <a:p>
          <a:pPr>
            <a:defRPr sz="84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0.16975</cdr:x>
      <cdr:y>0.64135</cdr:y>
    </cdr:from>
    <cdr:to>
      <cdr:x>0.31462</cdr:x>
      <cdr:y>0.78361</cdr:y>
    </cdr:to>
    <cdr:sp macro="" textlink="">
      <cdr:nvSpPr>
        <cdr:cNvPr id="2" name="Left-Right-Up Arrow 1"/>
        <cdr:cNvSpPr/>
      </cdr:nvSpPr>
      <cdr:spPr>
        <a:xfrm xmlns:a="http://schemas.openxmlformats.org/drawingml/2006/main" rot="10954256">
          <a:off x="1395192" y="3463677"/>
          <a:ext cx="1190742" cy="768311"/>
        </a:xfrm>
        <a:prstGeom xmlns:a="http://schemas.openxmlformats.org/drawingml/2006/main" prst="leftRightUpArrow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P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0.11091</cdr:x>
      <cdr:y>0.3323</cdr:y>
    </cdr:from>
    <cdr:to>
      <cdr:x>0.30758</cdr:x>
      <cdr:y>0.40984</cdr:y>
    </cdr:to>
    <cdr:sp macro="" textlink="">
      <cdr:nvSpPr>
        <cdr:cNvPr id="2" name="Notched Right Arrow 1"/>
        <cdr:cNvSpPr/>
      </cdr:nvSpPr>
      <cdr:spPr>
        <a:xfrm xmlns:a="http://schemas.openxmlformats.org/drawingml/2006/main">
          <a:off x="974514" y="2160240"/>
          <a:ext cx="1728192" cy="504056"/>
        </a:xfrm>
        <a:prstGeom xmlns:a="http://schemas.openxmlformats.org/drawingml/2006/main" prst="notchedRightArrow">
          <a:avLst/>
        </a:prstGeom>
        <a:solidFill xmlns:a="http://schemas.openxmlformats.org/drawingml/2006/main">
          <a:schemeClr val="bg1">
            <a:lumMod val="8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PT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USA</a:t>
          </a:r>
          <a:endParaRPr lang="pt-PT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824C8-93D2-48CA-B01F-DA38A724F141}" type="datetimeFigureOut">
              <a:rPr lang="en-US" smtClean="0"/>
              <a:pPr/>
              <a:t>17/10/16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93EB7-AB96-4874-98F8-AA731DBB36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6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5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2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93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7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9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0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01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9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17/10/16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17/10/16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17/10/16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17/10/16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17/10/16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17/10/16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17/10/16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17/10/16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17/10/16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17/10/16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17/10/16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ABDA0-0535-4C91-8A12-17BFCA4F8502}" type="datetimeFigureOut">
              <a:rPr lang="en-US" smtClean="0"/>
              <a:pPr/>
              <a:t>17/10/16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 década perdida de AL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20689"/>
            <a:ext cx="8486775" cy="3888432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2. Políticas de </a:t>
            </a:r>
            <a:r>
              <a:rPr lang="es-ES" dirty="0" err="1" smtClean="0"/>
              <a:t>construção</a:t>
            </a:r>
            <a:r>
              <a:rPr lang="es-ES" dirty="0" smtClean="0"/>
              <a:t> do Mercado Interno (1945-1982)</a:t>
            </a:r>
          </a:p>
          <a:p>
            <a:pPr lvl="1"/>
            <a:r>
              <a:rPr lang="es-ES" dirty="0" smtClean="0"/>
              <a:t>QUE Problemas</a:t>
            </a:r>
          </a:p>
          <a:p>
            <a:pPr lvl="2"/>
            <a:r>
              <a:rPr lang="es-ES" dirty="0" err="1" smtClean="0"/>
              <a:t>Ineficiências</a:t>
            </a:r>
            <a:r>
              <a:rPr lang="es-ES" dirty="0" smtClean="0"/>
              <a:t> </a:t>
            </a:r>
            <a:r>
              <a:rPr lang="es-ES" dirty="0" err="1" smtClean="0"/>
              <a:t>estruturais</a:t>
            </a:r>
            <a:r>
              <a:rPr lang="es-ES" dirty="0" smtClean="0"/>
              <a:t> (industria </a:t>
            </a:r>
            <a:r>
              <a:rPr lang="es-ES" dirty="0" err="1" smtClean="0"/>
              <a:t>pouco</a:t>
            </a:r>
            <a:r>
              <a:rPr lang="es-ES" dirty="0" smtClean="0"/>
              <a:t> competitiva derivada do proteccionismo, da falta de </a:t>
            </a:r>
            <a:r>
              <a:rPr lang="es-ES" dirty="0" err="1" smtClean="0"/>
              <a:t>mao</a:t>
            </a:r>
            <a:r>
              <a:rPr lang="es-ES" dirty="0" smtClean="0"/>
              <a:t> de obra </a:t>
            </a:r>
            <a:r>
              <a:rPr lang="es-ES" dirty="0" err="1" smtClean="0"/>
              <a:t>qualificada</a:t>
            </a:r>
            <a:r>
              <a:rPr lang="es-ES" dirty="0" smtClean="0"/>
              <a:t>,  da agricultura arcaica, sistema fiscal  conservador,  as insuficiencias macroeconómicas </a:t>
            </a:r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efeitos</a:t>
            </a:r>
            <a:r>
              <a:rPr lang="es-ES" dirty="0" smtClean="0"/>
              <a:t> sobre </a:t>
            </a:r>
            <a:r>
              <a:rPr lang="es-ES" dirty="0" err="1" smtClean="0"/>
              <a:t>preços</a:t>
            </a:r>
            <a:r>
              <a:rPr lang="es-ES" dirty="0" smtClean="0"/>
              <a:t>, </a:t>
            </a:r>
            <a:r>
              <a:rPr lang="es-ES" dirty="0" err="1" smtClean="0"/>
              <a:t>balança</a:t>
            </a:r>
            <a:r>
              <a:rPr lang="es-ES" dirty="0" smtClean="0"/>
              <a:t> alimentar  ).</a:t>
            </a:r>
          </a:p>
          <a:p>
            <a:pPr lvl="2"/>
            <a:r>
              <a:rPr lang="es-ES" dirty="0" smtClean="0"/>
              <a:t>Problemas </a:t>
            </a:r>
            <a:r>
              <a:rPr lang="es-ES" dirty="0" err="1" smtClean="0"/>
              <a:t>com</a:t>
            </a:r>
            <a:r>
              <a:rPr lang="es-ES" dirty="0" smtClean="0"/>
              <a:t> a  FBCF</a:t>
            </a:r>
          </a:p>
          <a:p>
            <a:pPr lvl="2"/>
            <a:r>
              <a:rPr lang="es-ES" dirty="0" smtClean="0"/>
              <a:t>Déficit crónico da </a:t>
            </a:r>
            <a:r>
              <a:rPr lang="es-ES" dirty="0" err="1" smtClean="0"/>
              <a:t>Balança</a:t>
            </a:r>
            <a:r>
              <a:rPr lang="es-ES" dirty="0" smtClean="0"/>
              <a:t> de pagamentos </a:t>
            </a:r>
          </a:p>
          <a:p>
            <a:pPr lvl="2"/>
            <a:r>
              <a:rPr lang="es-ES" dirty="0" smtClean="0"/>
              <a:t>PROBLEMAS Financiamiento do sector público ( as demandas socias e </a:t>
            </a:r>
            <a:r>
              <a:rPr lang="es-ES" dirty="0" err="1" smtClean="0"/>
              <a:t>e</a:t>
            </a:r>
            <a:r>
              <a:rPr lang="es-ES" dirty="0" smtClean="0"/>
              <a:t> </a:t>
            </a:r>
            <a:r>
              <a:rPr lang="es-ES" dirty="0" err="1" smtClean="0"/>
              <a:t>endividamento</a:t>
            </a:r>
            <a:r>
              <a:rPr lang="es-ES" dirty="0" smtClean="0"/>
              <a:t> externo excesivo)</a:t>
            </a:r>
          </a:p>
          <a:p>
            <a:pPr lvl="3"/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Line Callout 1 (Accent Bar) 3"/>
          <p:cNvSpPr/>
          <p:nvPr/>
        </p:nvSpPr>
        <p:spPr>
          <a:xfrm>
            <a:off x="1691680" y="4581128"/>
            <a:ext cx="7056784" cy="1872208"/>
          </a:xfrm>
          <a:prstGeom prst="accentCallout1">
            <a:avLst>
              <a:gd name="adj1" fmla="val 18750"/>
              <a:gd name="adj2" fmla="val -8333"/>
              <a:gd name="adj3" fmla="val 17532"/>
              <a:gd name="adj4" fmla="val -2128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Queda da Produtividade</a:t>
            </a:r>
          </a:p>
          <a:p>
            <a:pPr algn="ctr"/>
            <a:r>
              <a:rPr lang="pt-PT" b="1" dirty="0" smtClean="0">
                <a:solidFill>
                  <a:schemeClr val="tx1"/>
                </a:solidFill>
              </a:rPr>
              <a:t>Diminuição do peso das exportações</a:t>
            </a:r>
          </a:p>
          <a:p>
            <a:pPr algn="ctr"/>
            <a:r>
              <a:rPr lang="pt-PT" b="1" dirty="0" smtClean="0">
                <a:solidFill>
                  <a:schemeClr val="tx1"/>
                </a:solidFill>
              </a:rPr>
              <a:t>Diminuição da poupança interna</a:t>
            </a:r>
          </a:p>
          <a:p>
            <a:pPr algn="ctr"/>
            <a:r>
              <a:rPr lang="pt-PT" b="1" dirty="0" smtClean="0">
                <a:solidFill>
                  <a:schemeClr val="tx1"/>
                </a:solidFill>
              </a:rPr>
              <a:t>excesso de usso da poupança externa a juros variaveis</a:t>
            </a:r>
          </a:p>
          <a:p>
            <a:pPr algn="ctr"/>
            <a:r>
              <a:rPr lang="pt-PT" b="1" dirty="0" smtClean="0">
                <a:solidFill>
                  <a:schemeClr val="tx1"/>
                </a:solidFill>
              </a:rPr>
              <a:t>Desaceleração do investimento</a:t>
            </a:r>
            <a:endParaRPr lang="pt-P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81" y="1451595"/>
            <a:ext cx="7776863" cy="55130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A diminuição </a:t>
            </a:r>
            <a:r>
              <a:rPr lang="pt-PT" dirty="0" smtClean="0"/>
              <a:t>da produtividade se </a:t>
            </a:r>
            <a:r>
              <a:rPr lang="pt-PT" dirty="0" smtClean="0"/>
              <a:t>explica pelo aumento do desemprego</a:t>
            </a:r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>
            <a:off x="6228184" y="2132856"/>
            <a:ext cx="1584176" cy="4392488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08912" cy="55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397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3047"/>
            <a:ext cx="4680511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6084168" y="6569968"/>
            <a:ext cx="1728192" cy="288032"/>
          </a:xfrm>
          <a:prstGeom prst="wedge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BT negativa</a:t>
            </a:r>
            <a:endParaRPr lang="pt-PT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9512" y="609329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4499992" y="6176315"/>
            <a:ext cx="1656184" cy="56505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941574"/>
          </a:xfrm>
        </p:spPr>
        <p:txBody>
          <a:bodyPr>
            <a:normAutofit fontScale="90000"/>
          </a:bodyPr>
          <a:lstStyle/>
          <a:p>
            <a:r>
              <a:rPr lang="pt-PT" sz="2800" dirty="0" smtClean="0"/>
              <a:t>A balança de transacções é tendecialmente deficitária desde os anos 60</a:t>
            </a:r>
            <a:endParaRPr lang="pt-PT" sz="2800" dirty="0"/>
          </a:p>
        </p:txBody>
      </p:sp>
      <p:sp>
        <p:nvSpPr>
          <p:cNvPr id="6" name="Rectangle 5"/>
          <p:cNvSpPr/>
          <p:nvPr/>
        </p:nvSpPr>
        <p:spPr>
          <a:xfrm>
            <a:off x="4572000" y="2204864"/>
            <a:ext cx="792088" cy="3672408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8064896" cy="540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smtClean="0"/>
              <a:t>Mudança estrutural do emprego, segue o padrão dos paises desenvolvido, diminui o emprego produtivo, aumenta o emprego de serviços 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233229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52736"/>
            <a:ext cx="7560840" cy="54726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Autofit/>
          </a:bodyPr>
          <a:lstStyle/>
          <a:p>
            <a:r>
              <a:rPr lang="pt-PT" sz="2400" dirty="0" smtClean="0"/>
              <a:t>Naõ há uma grande alteração no total, excepto Brasil e Colombia, uma baixa presença das mulheres embora com algum aumento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1923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81009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159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316611"/>
            <a:ext cx="2520674" cy="21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ck Arc 3"/>
          <p:cNvSpPr/>
          <p:nvPr/>
        </p:nvSpPr>
        <p:spPr>
          <a:xfrm>
            <a:off x="4572000" y="5661248"/>
            <a:ext cx="720080" cy="28803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0192" y="1844824"/>
            <a:ext cx="216024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Na década dos oitenta diminui o rendimento( ingreso)real per capita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799288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2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848871" cy="51845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3" y="188640"/>
            <a:ext cx="7859215" cy="93610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E diminui  a dinámica de crescimento do investimento</a:t>
            </a:r>
            <a:endParaRPr lang="pt-PT" dirty="0"/>
          </a:p>
        </p:txBody>
      </p:sp>
      <p:sp>
        <p:nvSpPr>
          <p:cNvPr id="4" name="Down Arrow 3"/>
          <p:cNvSpPr/>
          <p:nvPr/>
        </p:nvSpPr>
        <p:spPr>
          <a:xfrm rot="15259815" flipV="1">
            <a:off x="7151118" y="2470217"/>
            <a:ext cx="373686" cy="555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Down Arrow 4"/>
          <p:cNvSpPr/>
          <p:nvPr/>
        </p:nvSpPr>
        <p:spPr>
          <a:xfrm>
            <a:off x="3995936" y="243215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236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424863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otched Right Arrow 3"/>
          <p:cNvSpPr/>
          <p:nvPr/>
        </p:nvSpPr>
        <p:spPr>
          <a:xfrm flipV="1">
            <a:off x="6228184" y="4509120"/>
            <a:ext cx="288032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52536" y="188640"/>
            <a:ext cx="8229600" cy="782960"/>
          </a:xfrm>
        </p:spPr>
        <p:txBody>
          <a:bodyPr>
            <a:normAutofit/>
          </a:bodyPr>
          <a:lstStyle/>
          <a:p>
            <a:r>
              <a:rPr lang="pt-PT" sz="2000" dirty="0" smtClean="0"/>
              <a:t>Diminui drásticamente a parte de AL no comercio mundial, os preçso dos productos exportados, excepto no petróleo </a:t>
            </a:r>
            <a:endParaRPr lang="pt-PT" sz="2000" dirty="0"/>
          </a:p>
        </p:txBody>
      </p:sp>
      <p:cxnSp>
        <p:nvCxnSpPr>
          <p:cNvPr id="7" name="Shape 6"/>
          <p:cNvCxnSpPr>
            <a:endCxn id="4" idx="1"/>
          </p:cNvCxnSpPr>
          <p:nvPr/>
        </p:nvCxnSpPr>
        <p:spPr>
          <a:xfrm rot="5400000" flipH="1" flipV="1">
            <a:off x="5256076" y="4905164"/>
            <a:ext cx="1296144" cy="79208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5128"/>
            <a:ext cx="8399740" cy="65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" name="Double Bracket 2"/>
          <p:cNvSpPr/>
          <p:nvPr/>
        </p:nvSpPr>
        <p:spPr>
          <a:xfrm>
            <a:off x="3347864" y="6093296"/>
            <a:ext cx="2016224" cy="2880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Left-Right-Up Arrow 3"/>
          <p:cNvSpPr/>
          <p:nvPr/>
        </p:nvSpPr>
        <p:spPr>
          <a:xfrm>
            <a:off x="3923928" y="6525344"/>
            <a:ext cx="1296144" cy="33265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87824" y="6309320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9361040" cy="1143000"/>
          </a:xfrm>
        </p:spPr>
        <p:txBody>
          <a:bodyPr/>
          <a:lstStyle/>
          <a:p>
            <a:pPr algn="just"/>
            <a:r>
              <a:rPr lang="pt-PT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RESTRIÇÕES ECONOMICAS PARA O DESENVOLVIMENTO</a:t>
            </a:r>
            <a:endParaRPr lang="en-US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Marcador de Posição de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86750" cy="4857750"/>
          </a:xfrm>
        </p:spPr>
        <p:txBody>
          <a:bodyPr/>
          <a:lstStyle/>
          <a:p>
            <a:r>
              <a:rPr lang="pt-PT" dirty="0" smtClean="0"/>
              <a:t>Falta de poupança interna</a:t>
            </a:r>
          </a:p>
          <a:p>
            <a:r>
              <a:rPr lang="pt-PT" dirty="0" smtClean="0"/>
              <a:t>Concentração da propriedade</a:t>
            </a:r>
          </a:p>
          <a:p>
            <a:r>
              <a:rPr lang="pt-PT" dirty="0" smtClean="0"/>
              <a:t>Falta de mão de obra qualificada</a:t>
            </a:r>
          </a:p>
          <a:p>
            <a:r>
              <a:rPr lang="pt-PT" dirty="0" smtClean="0"/>
              <a:t>Mercados </a:t>
            </a:r>
            <a:r>
              <a:rPr lang="pt-PT" dirty="0" err="1" smtClean="0"/>
              <a:t>mopolizados</a:t>
            </a:r>
            <a:endParaRPr lang="pt-PT" dirty="0" smtClean="0"/>
          </a:p>
          <a:p>
            <a:r>
              <a:rPr lang="pt-PT" dirty="0" smtClean="0"/>
              <a:t>Baixo nível de consumo por baixos salários</a:t>
            </a:r>
          </a:p>
          <a:p>
            <a:r>
              <a:rPr lang="pt-PT" dirty="0" smtClean="0"/>
              <a:t>Dependência tecnológica</a:t>
            </a:r>
          </a:p>
          <a:p>
            <a:r>
              <a:rPr lang="pt-PT" dirty="0" smtClean="0"/>
              <a:t>Falta de infra-estruturas e comunicações</a:t>
            </a:r>
          </a:p>
          <a:p>
            <a:r>
              <a:rPr lang="pt-PT" dirty="0" smtClean="0"/>
              <a:t>Sistemas financeiros inadequados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850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7632848" cy="6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353944"/>
            <a:ext cx="468051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-Right-Up Arrow 3"/>
          <p:cNvSpPr/>
          <p:nvPr/>
        </p:nvSpPr>
        <p:spPr>
          <a:xfrm>
            <a:off x="3563888" y="5589240"/>
            <a:ext cx="1440160" cy="14401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ounded Rectangle 4"/>
          <p:cNvSpPr/>
          <p:nvPr/>
        </p:nvSpPr>
        <p:spPr>
          <a:xfrm>
            <a:off x="3491880" y="5229200"/>
            <a:ext cx="151216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8208912" cy="637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6209928"/>
            <a:ext cx="4680511" cy="31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uble Bracket 3"/>
          <p:cNvSpPr/>
          <p:nvPr/>
        </p:nvSpPr>
        <p:spPr>
          <a:xfrm>
            <a:off x="3707904" y="5949280"/>
            <a:ext cx="1728192" cy="7200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Down Arrow 4"/>
          <p:cNvSpPr/>
          <p:nvPr/>
        </p:nvSpPr>
        <p:spPr>
          <a:xfrm>
            <a:off x="4572000" y="5589240"/>
            <a:ext cx="360040" cy="216024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352928" cy="15841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 smtClean="0">
                <a:latin typeface="+mj-lt"/>
              </a:rPr>
              <a:t>Resumindo</a:t>
            </a:r>
          </a:p>
          <a:p>
            <a:pPr algn="just">
              <a:lnSpc>
                <a:spcPct val="150000"/>
              </a:lnSpc>
            </a:pPr>
            <a:endParaRPr lang="pt-PT" sz="24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PT" sz="2400" dirty="0" smtClean="0">
                <a:latin typeface="+mj-lt"/>
              </a:rPr>
              <a:t>A interrupção na década de oitenta de um longo período de crescimento que caracterizava AL  é resultado de um amplo conjunto de causas entre as quais: </a:t>
            </a:r>
          </a:p>
          <a:p>
            <a:pPr algn="just">
              <a:lnSpc>
                <a:spcPct val="150000"/>
              </a:lnSpc>
            </a:pPr>
            <a:endParaRPr lang="pt-PT" sz="2400" dirty="0" smtClean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 smtClean="0"/>
              <a:t>  </a:t>
            </a:r>
            <a:r>
              <a:rPr lang="pt-PT" sz="1800" dirty="0" smtClean="0">
                <a:solidFill>
                  <a:schemeClr val="tx2">
                    <a:lumMod val="75000"/>
                  </a:schemeClr>
                </a:solidFill>
              </a:rPr>
              <a:t>O PESO INSUSTENTÁVEL DA DÍVIDA EXTERNA,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800" dirty="0" smtClean="0">
                <a:solidFill>
                  <a:schemeClr val="tx2">
                    <a:lumMod val="75000"/>
                  </a:schemeClr>
                </a:solidFill>
              </a:rPr>
              <a:t>  O IMOBILISMO GERADO POR UMA EXCESSIVA  PROTECÇÃO À INDÚSTRIA NACIONAL,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800" dirty="0" smtClean="0">
                <a:solidFill>
                  <a:schemeClr val="tx2">
                    <a:lumMod val="75000"/>
                  </a:schemeClr>
                </a:solidFill>
              </a:rPr>
              <a:t>  O FRACASSO DOS PROGRAMAS DE ESTABILIZAÇÃO NO COMBATE À INFLAÇÃO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800" dirty="0" smtClean="0">
                <a:solidFill>
                  <a:schemeClr val="tx2">
                    <a:lumMod val="75000"/>
                  </a:schemeClr>
                </a:solidFill>
              </a:rPr>
              <a:t> O ESGOTAMENTO DE UM MODELO DE DESENVOLVIMENTO, BASEADO FUNDAMENTALMENTE NA INTERVENÇÃO GENERALIZADA DO ESTADO NA ECONOMIA. </a:t>
            </a:r>
            <a:endParaRPr lang="pt-PT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consequências</a:t>
            </a:r>
            <a:endParaRPr lang="en-US" dirty="0" smtClean="0"/>
          </a:p>
        </p:txBody>
      </p:sp>
      <p:sp>
        <p:nvSpPr>
          <p:cNvPr id="23555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Verdana" pitchFamily="34" charset="0"/>
              </a:rPr>
              <a:t>A INSUFICIÊNCIA DE RECURSOS NACIONAIS, EM GRANDE PARTE POR CAUSA DAS LIMITAÇÕES E DISTORÇÕES DO SISTEMA FISCAL, </a:t>
            </a:r>
            <a:r>
              <a:rPr lang="pt-PT" sz="3000" dirty="0" smtClean="0"/>
              <a:t>DOS  DEFICIT ORÇAMENTAIS EXCESSIVOS </a:t>
            </a:r>
            <a:r>
              <a:rPr lang="pt-PT" sz="2800" dirty="0" smtClean="0">
                <a:latin typeface="Verdana" pitchFamily="34" charset="0"/>
              </a:rPr>
              <a:t>FORÇOU O ESTADO A BUSCAR FINANCIAMENTO POR MEIO DE EMPRÉSTIMOS, PRINCIPALMENTE NO EXTERIOR.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424936" cy="1752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1800" dirty="0" smtClean="0"/>
              <a:t> </a:t>
            </a:r>
            <a:r>
              <a:rPr lang="pt-PT" sz="2800" dirty="0" smtClean="0"/>
              <a:t> O AUMENTO DA DÍVIDA SOBERANA E OS PLANOS DE CONTROLO E AJUSTE PARA FAZER FACE AOS COMPROMISOS DE SERVIÇO DA DÍVIDA PROVOCOU A QUEDA DA TAXA DE CRESCIMENTO DE MODO MAIS ACENTUADO E PROVOCOU O AUMENTO DO DEFICIT DA CONTA CORRENTE, NUM CONTEXTO DE SUBIDA DA TAXA DE JURO DO FED E  RESTRIÇÕES AO ACCESO AO CRÉDITO DEVIDO A CRISIS DOS PAISES DESENVOLVIDOS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ia económica de América Latina - Tabl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92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p-Down Arrow 3"/>
          <p:cNvSpPr/>
          <p:nvPr/>
        </p:nvSpPr>
        <p:spPr>
          <a:xfrm rot="6348713">
            <a:off x="4017688" y="4859716"/>
            <a:ext cx="388103" cy="601977"/>
          </a:xfrm>
          <a:prstGeom prst="upDownArrow">
            <a:avLst>
              <a:gd name="adj1" fmla="val 50000"/>
              <a:gd name="adj2" fmla="val 40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a 1 - historia economica de america lati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55068"/>
            <a:ext cx="7488831" cy="549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50800"/>
          </a:effectLst>
        </p:spPr>
      </p:pic>
      <p:cxnSp>
        <p:nvCxnSpPr>
          <p:cNvPr id="4" name="Straight Arrow Connector 3"/>
          <p:cNvCxnSpPr/>
          <p:nvPr/>
        </p:nvCxnSpPr>
        <p:spPr>
          <a:xfrm>
            <a:off x="5940152" y="2204864"/>
            <a:ext cx="72008" cy="36724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96136" y="2132856"/>
            <a:ext cx="208823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6660232" y="2204864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Heptagon 7"/>
          <p:cNvSpPr/>
          <p:nvPr/>
        </p:nvSpPr>
        <p:spPr>
          <a:xfrm>
            <a:off x="6660232" y="3861048"/>
            <a:ext cx="144016" cy="14401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Quad Arrow Callout 8"/>
          <p:cNvSpPr/>
          <p:nvPr/>
        </p:nvSpPr>
        <p:spPr>
          <a:xfrm>
            <a:off x="6660232" y="5949280"/>
            <a:ext cx="144016" cy="14401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Straight Connector 10"/>
          <p:cNvCxnSpPr>
            <a:stCxn id="8" idx="6"/>
          </p:cNvCxnSpPr>
          <p:nvPr/>
        </p:nvCxnSpPr>
        <p:spPr>
          <a:xfrm>
            <a:off x="6732240" y="3861048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90" y="188640"/>
            <a:ext cx="8507289" cy="93610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Comparação com Asia que continua a crescer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PT" dirty="0" smtClean="0"/>
              <a:t>Balança de pagamentos de AL </a:t>
            </a:r>
            <a:endParaRPr lang="en-US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323528" y="908720"/>
          <a:ext cx="836327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704856" cy="237626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PT" sz="8600" dirty="0" smtClean="0">
                <a:solidFill>
                  <a:schemeClr val="tx2">
                    <a:lumMod val="75000"/>
                  </a:schemeClr>
                </a:solidFill>
              </a:rPr>
              <a:t>A CRISE DA DÍVIDA DIMINUIU SENSIVELMENTE A  CAPACIDADE DE INVESTIMENTO DO ESTADO, RETIRANDO-LHE O GRANDE PAPEL DE PRINCIPAL PROMOTOR DO DESENVOLVIMENTO, OBRIGANDO-O A ACEITAR A INTERVENÇÃO DO FMI . </a:t>
            </a:r>
          </a:p>
          <a:p>
            <a:endParaRPr lang="pt-P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90872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>
                <a:solidFill>
                  <a:schemeClr val="tx2">
                    <a:lumMod val="75000"/>
                  </a:schemeClr>
                </a:solidFill>
              </a:rPr>
              <a:t>A CRISE DA DÍVIDA 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r>
              <a:rPr lang="pt-PT" dirty="0" smtClean="0">
                <a:solidFill>
                  <a:srgbClr val="002060"/>
                </a:solidFill>
              </a:rPr>
              <a:t>Recomendações do Fundo Monetário Internacional (FMI) consistiam basicamente em</a:t>
            </a:r>
            <a:r>
              <a:rPr lang="pt-PT" dirty="0" smtClean="0"/>
              <a:t>: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>
                <a:solidFill>
                  <a:schemeClr val="accent4">
                    <a:lumMod val="50000"/>
                  </a:schemeClr>
                </a:solidFill>
              </a:rPr>
              <a:t>· </a:t>
            </a:r>
            <a:r>
              <a:rPr lang="pt-P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reduzir as despesas do Estado e equilibrar o orçamento público;</a:t>
            </a:r>
          </a:p>
          <a:p>
            <a:r>
              <a:rPr lang="pt-P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reduzir e controlar a quantidade de moeda em circulação;</a:t>
            </a:r>
          </a:p>
          <a:p>
            <a:r>
              <a:rPr lang="pt-P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liberalizar os preços, eliminando subsídios aos alimentos;</a:t>
            </a:r>
          </a:p>
          <a:p>
            <a:r>
              <a:rPr lang="pt-P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liberalizar a taxa de juros, que dada a redução da oferta monetária, deverá aumentar;</a:t>
            </a:r>
          </a:p>
          <a:p>
            <a:r>
              <a:rPr lang="pt-P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liberalizar (geralmente desvalorizar) a taxa de câmbio;</a:t>
            </a:r>
          </a:p>
          <a:p>
            <a:r>
              <a:rPr lang="pt-P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eliminar todos os subsídios industriais;</a:t>
            </a:r>
          </a:p>
          <a:p>
            <a:r>
              <a:rPr lang="pt-P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reduzir os salários dos sectores público e privado</a:t>
            </a:r>
            <a:r>
              <a:rPr lang="pt-PT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pt-PT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17713"/>
            <a:ext cx="8486775" cy="4579937"/>
          </a:xfrm>
        </p:spPr>
        <p:txBody>
          <a:bodyPr/>
          <a:lstStyle/>
          <a:p>
            <a:pPr lvl="2"/>
            <a:r>
              <a:rPr lang="es-ES" sz="2800" dirty="0" err="1" smtClean="0"/>
              <a:t>Crecimento</a:t>
            </a:r>
            <a:r>
              <a:rPr lang="es-ES" sz="2800" dirty="0" smtClean="0"/>
              <a:t> importante do PIB, </a:t>
            </a:r>
          </a:p>
          <a:p>
            <a:pPr lvl="2"/>
            <a:r>
              <a:rPr lang="es-ES" sz="2800" dirty="0" err="1" smtClean="0"/>
              <a:t>Melhoras</a:t>
            </a:r>
            <a:r>
              <a:rPr lang="es-ES" sz="2800" dirty="0" smtClean="0"/>
              <a:t> </a:t>
            </a:r>
            <a:r>
              <a:rPr lang="es-ES" sz="2800" dirty="0" err="1" smtClean="0"/>
              <a:t>na</a:t>
            </a:r>
            <a:r>
              <a:rPr lang="es-ES" sz="2800" dirty="0" smtClean="0"/>
              <a:t> </a:t>
            </a:r>
            <a:r>
              <a:rPr lang="es-ES" sz="2800" dirty="0" err="1" smtClean="0"/>
              <a:t>educação</a:t>
            </a:r>
            <a:r>
              <a:rPr lang="es-ES" sz="2800" dirty="0" smtClean="0"/>
              <a:t> e no analfabetismo</a:t>
            </a:r>
          </a:p>
          <a:p>
            <a:pPr lvl="2"/>
            <a:r>
              <a:rPr lang="es-ES" sz="2800" dirty="0" smtClean="0"/>
              <a:t>Queda da </a:t>
            </a:r>
            <a:r>
              <a:rPr lang="es-ES" sz="2800" dirty="0" err="1" smtClean="0"/>
              <a:t>mortalidade</a:t>
            </a:r>
            <a:r>
              <a:rPr lang="es-ES" sz="2800" dirty="0" smtClean="0"/>
              <a:t> infantil</a:t>
            </a:r>
          </a:p>
          <a:p>
            <a:pPr lvl="1"/>
            <a:r>
              <a:rPr lang="es-ES" dirty="0" smtClean="0"/>
              <a:t>Mas o  crecimiento per cápita inferior</a:t>
            </a:r>
          </a:p>
          <a:p>
            <a:pPr lvl="1"/>
            <a:r>
              <a:rPr lang="es-ES" dirty="0" err="1" smtClean="0"/>
              <a:t>Pérdas</a:t>
            </a:r>
            <a:r>
              <a:rPr lang="es-ES" dirty="0" smtClean="0"/>
              <a:t> significativas de </a:t>
            </a:r>
            <a:r>
              <a:rPr lang="es-ES" dirty="0" err="1" smtClean="0"/>
              <a:t>rendimento</a:t>
            </a:r>
            <a:r>
              <a:rPr lang="es-ES" dirty="0" smtClean="0"/>
              <a:t> </a:t>
            </a:r>
            <a:r>
              <a:rPr lang="es-ES" dirty="0" err="1" smtClean="0"/>
              <a:t>pessoal</a:t>
            </a:r>
            <a:endParaRPr lang="es-ES" dirty="0" smtClean="0"/>
          </a:p>
          <a:p>
            <a:pPr lvl="1"/>
            <a:r>
              <a:rPr lang="es-ES" dirty="0" err="1" smtClean="0"/>
              <a:t>Urbanização</a:t>
            </a:r>
            <a:r>
              <a:rPr lang="es-ES" dirty="0" smtClean="0"/>
              <a:t> acelerada e </a:t>
            </a:r>
            <a:r>
              <a:rPr lang="es-ES" dirty="0" err="1" smtClean="0"/>
              <a:t>aglomeração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dirty="0" smtClean="0"/>
              <a:t>Resultados das </a:t>
            </a:r>
            <a:br>
              <a:rPr lang="es-ES" sz="2800" dirty="0" smtClean="0"/>
            </a:br>
            <a:r>
              <a:rPr lang="es-ES" sz="2800" dirty="0" smtClean="0"/>
              <a:t>Políticas  de </a:t>
            </a:r>
            <a:r>
              <a:rPr lang="es-ES" sz="2800" dirty="0" err="1" smtClean="0"/>
              <a:t>desenvolvimento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ISI (1945-1982)</a:t>
            </a:r>
            <a:br>
              <a:rPr lang="es-ES" sz="2800" dirty="0" smtClean="0"/>
            </a:br>
            <a:endParaRPr lang="pt-PT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340768"/>
            <a:ext cx="6645424" cy="45259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PT" sz="2000" dirty="0" smtClean="0">
                <a:latin typeface="Verdana" pitchFamily="34" charset="0"/>
              </a:rPr>
              <a:t>A CONSEQUÊNCIA FOI a descida do crescimento do PIB e um CRESCIMENTO DA DÍVIDA PÚBLICA EM UM QUADRO DE FORTE DESEQUILÍBRIO DAS CONTAS GOVERNAMENTAIS E DE INFLAÇÃO ELEVADA. </a:t>
            </a:r>
          </a:p>
          <a:p>
            <a:pPr algn="just" eaLnBrk="1" hangingPunct="1">
              <a:lnSpc>
                <a:spcPct val="150000"/>
              </a:lnSpc>
            </a:pPr>
            <a:endParaRPr lang="pt-PT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47312"/>
            <a:ext cx="8496944" cy="39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16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524133"/>
              </p:ext>
            </p:extLst>
          </p:nvPr>
        </p:nvGraphicFramePr>
        <p:xfrm>
          <a:off x="251520" y="1268753"/>
          <a:ext cx="8568952" cy="54497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4762"/>
                <a:gridCol w="778998"/>
                <a:gridCol w="778998"/>
                <a:gridCol w="890280"/>
                <a:gridCol w="890280"/>
                <a:gridCol w="845764"/>
                <a:gridCol w="845764"/>
                <a:gridCol w="801253"/>
                <a:gridCol w="1112853"/>
              </a:tblGrid>
              <a:tr h="61026">
                <a:tc row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70C0"/>
                          </a:solidFill>
                        </a:rPr>
                        <a:t>juros/ </a:t>
                      </a:r>
                      <a:r>
                        <a:rPr lang="es-ES" sz="1400" dirty="0" err="1" smtClean="0">
                          <a:solidFill>
                            <a:srgbClr val="0070C0"/>
                          </a:solidFill>
                        </a:rPr>
                        <a:t>exportações</a:t>
                      </a:r>
                      <a:r>
                        <a:rPr lang="es-ES" sz="140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es-ES" sz="1400" dirty="0">
                          <a:solidFill>
                            <a:srgbClr val="0070C0"/>
                          </a:solidFill>
                        </a:rPr>
                        <a:t>de </a:t>
                      </a:r>
                      <a:r>
                        <a:rPr lang="es-ES" sz="1400" dirty="0" err="1" smtClean="0">
                          <a:solidFill>
                            <a:srgbClr val="0070C0"/>
                          </a:solidFill>
                        </a:rPr>
                        <a:t>bens</a:t>
                      </a:r>
                      <a:r>
                        <a:rPr lang="es-ES" sz="1400" dirty="0" smtClean="0">
                          <a:solidFill>
                            <a:srgbClr val="0070C0"/>
                          </a:solidFill>
                        </a:rPr>
                        <a:t> e </a:t>
                      </a:r>
                      <a:r>
                        <a:rPr lang="es-ES" sz="1400" dirty="0" err="1" smtClean="0">
                          <a:solidFill>
                            <a:srgbClr val="0070C0"/>
                          </a:solidFill>
                        </a:rPr>
                        <a:t>serviços</a:t>
                      </a:r>
                      <a:r>
                        <a:rPr lang="es-ES" sz="1400" dirty="0" smtClean="0">
                          <a:solidFill>
                            <a:srgbClr val="0070C0"/>
                          </a:solidFill>
                        </a:rPr>
                        <a:t> ,</a:t>
                      </a:r>
                      <a:r>
                        <a:rPr lang="es-ES" sz="14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0070C0"/>
                          </a:solidFill>
                        </a:rPr>
                        <a:t>2000</a:t>
                      </a:r>
                      <a:endParaRPr lang="es-ES" sz="14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1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2000 b/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15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América Latina  y el Caribe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69093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220444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379244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443049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745360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759085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750855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14,7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Argentina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5760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27162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49326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62233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140489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144657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147000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38,3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Bolivia c/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2340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3294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3768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4655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14,9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Brasil d/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20091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64000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105126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123439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241644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241468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235000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Chile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4072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11207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20043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18576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31691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8,3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Colombia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3593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6805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14063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17848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35696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35972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16,8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Costa Rica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2209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4140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3924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6,5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Cuba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...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...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...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...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11040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...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Ecuador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4167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8111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12222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16282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El Salvador c/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1176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1805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2076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8,6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Guatemala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1053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2536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2487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4,3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Honduras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341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1388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3034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3588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5,9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México d/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17014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50700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97800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101900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161300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167500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163200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Nicaragua c/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493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1825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4936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10616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17,8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Panamá c/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...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2271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3642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3795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19,6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Paraguay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207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861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1772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1670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4,8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Perú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3924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9595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13721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19996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29477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27966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21,3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291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Rep. Dominicana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398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2173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3720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4499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3537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13,8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Uruguay d/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686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1165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3551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4472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1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Rep. </a:t>
                      </a:r>
                      <a:r>
                        <a:rPr lang="en-US" sz="1200" dirty="0" err="1"/>
                        <a:t>Bolivariana</a:t>
                      </a:r>
                      <a:r>
                        <a:rPr lang="en-US" sz="1200" dirty="0"/>
                        <a:t> de Venezuela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3908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29963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31238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36615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29526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0433" y="332656"/>
            <a:ext cx="8229600" cy="11430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Evolução do serviço da dívida como % das exportações</a:t>
            </a:r>
            <a:endParaRPr lang="pt-PT" sz="2400" dirty="0"/>
          </a:p>
        </p:txBody>
      </p:sp>
      <p:sp>
        <p:nvSpPr>
          <p:cNvPr id="2" name="Rectangle 1"/>
          <p:cNvSpPr/>
          <p:nvPr/>
        </p:nvSpPr>
        <p:spPr>
          <a:xfrm>
            <a:off x="5292080" y="1412776"/>
            <a:ext cx="2448272" cy="53285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4489746"/>
              </p:ext>
            </p:extLst>
          </p:nvPr>
        </p:nvGraphicFramePr>
        <p:xfrm>
          <a:off x="251520" y="1412776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23111"/>
            <a:ext cx="80010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América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Latina: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Dívida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bruta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desembolsada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a/ 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milhões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de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dólares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136135" cy="51125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764704"/>
            <a:ext cx="5295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48680"/>
            <a:ext cx="6984776" cy="17526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pt-PT" sz="2800" dirty="0" smtClean="0"/>
              <a:t>Primeiras reações de ajustamento</a:t>
            </a:r>
          </a:p>
          <a:p>
            <a:pPr algn="just">
              <a:lnSpc>
                <a:spcPct val="170000"/>
              </a:lnSpc>
            </a:pPr>
            <a:endParaRPr lang="pt-PT" sz="2800" dirty="0" smtClean="0"/>
          </a:p>
          <a:p>
            <a:pPr algn="just">
              <a:lnSpc>
                <a:spcPct val="170000"/>
              </a:lnSpc>
            </a:pPr>
            <a:r>
              <a:rPr lang="pt-PT" sz="2800" dirty="0" smtClean="0"/>
              <a:t>Os paises são obrigados a aumentar as exportações, diminuir as importações a  fim de aumentar os saldos na balança comercial</a:t>
            </a:r>
          </a:p>
          <a:p>
            <a:pPr algn="just">
              <a:lnSpc>
                <a:spcPct val="170000"/>
              </a:lnSpc>
            </a:pPr>
            <a:r>
              <a:rPr lang="pt-PT" sz="2800" dirty="0"/>
              <a:t> </a:t>
            </a:r>
            <a:r>
              <a:rPr lang="pt-PT" sz="2800" dirty="0" smtClean="0"/>
              <a:t>a desvalorização da moeda diminui os salário reais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176216"/>
              </p:ext>
            </p:extLst>
          </p:nvPr>
        </p:nvGraphicFramePr>
        <p:xfrm>
          <a:off x="436459" y="260648"/>
          <a:ext cx="821537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079845552"/>
              </p:ext>
            </p:extLst>
          </p:nvPr>
        </p:nvGraphicFramePr>
        <p:xfrm>
          <a:off x="436459" y="3356992"/>
          <a:ext cx="7929618" cy="310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196752"/>
            <a:ext cx="6336704" cy="1752600"/>
          </a:xfrm>
        </p:spPr>
        <p:txBody>
          <a:bodyPr/>
          <a:lstStyle/>
          <a:p>
            <a:pPr algn="just"/>
            <a:r>
              <a:rPr lang="pt-PT" dirty="0" smtClean="0"/>
              <a:t>Mas não ha crescimento económico, as economias de AL estagnam, o investimento estrangeiro paraliza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Investimento estrangeiro em AL (milhões de u$A)</a:t>
            </a:r>
            <a:endParaRPr lang="en-US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28572"/>
              </p:ext>
            </p:extLst>
          </p:nvPr>
        </p:nvGraphicFramePr>
        <p:xfrm>
          <a:off x="457200" y="1340768"/>
          <a:ext cx="821925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7704856" cy="1752600"/>
          </a:xfrm>
        </p:spPr>
        <p:txBody>
          <a:bodyPr/>
          <a:lstStyle/>
          <a:p>
            <a:r>
              <a:rPr lang="pt-PT" dirty="0" smtClean="0"/>
              <a:t>A menor investimento local                queda da poupança</a:t>
            </a:r>
            <a:endParaRPr lang="pt-PT" dirty="0"/>
          </a:p>
        </p:txBody>
      </p:sp>
      <p:sp>
        <p:nvSpPr>
          <p:cNvPr id="4" name="Right Arrow 3"/>
          <p:cNvSpPr/>
          <p:nvPr/>
        </p:nvSpPr>
        <p:spPr>
          <a:xfrm flipV="1">
            <a:off x="5868144" y="2443074"/>
            <a:ext cx="576064" cy="36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recimiento del PIB 001"/>
          <p:cNvPicPr>
            <a:picLocks noChangeAspect="1" noChangeArrowheads="1"/>
          </p:cNvPicPr>
          <p:nvPr/>
        </p:nvPicPr>
        <p:blipFill>
          <a:blip r:embed="rId2" cstate="print"/>
          <a:srcRect t="5678"/>
          <a:stretch>
            <a:fillRect/>
          </a:stretch>
        </p:blipFill>
        <p:spPr bwMode="auto">
          <a:xfrm>
            <a:off x="323528" y="2176525"/>
            <a:ext cx="8208911" cy="4668837"/>
          </a:xfrm>
          <a:prstGeom prst="rect">
            <a:avLst/>
          </a:prstGeom>
          <a:noFill/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484438" y="3471863"/>
            <a:ext cx="5327650" cy="479425"/>
          </a:xfrm>
          <a:prstGeom prst="rect">
            <a:avLst/>
          </a:prstGeom>
          <a:noFill/>
          <a:ln w="222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83568" y="581025"/>
            <a:ext cx="8351497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sz="2800" dirty="0">
                <a:solidFill>
                  <a:schemeClr val="folHlink"/>
                </a:solidFill>
              </a:rPr>
              <a:t>Crecimiento del PIB por encima del 5 por </a:t>
            </a:r>
            <a:r>
              <a:rPr lang="es-ES" sz="2800" dirty="0" smtClean="0">
                <a:solidFill>
                  <a:schemeClr val="folHlink"/>
                </a:solidFill>
              </a:rPr>
              <a:t>100%</a:t>
            </a:r>
            <a:endParaRPr lang="es-ES" sz="2800" dirty="0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s-ES" sz="2800" dirty="0">
                <a:solidFill>
                  <a:schemeClr val="folHlink"/>
                </a:solidFill>
              </a:rPr>
              <a:t>entre 1945 y </a:t>
            </a:r>
            <a:r>
              <a:rPr lang="es-ES" sz="2800" dirty="0" smtClean="0">
                <a:solidFill>
                  <a:schemeClr val="folHlink"/>
                </a:solidFill>
              </a:rPr>
              <a:t>1980 mas </a:t>
            </a:r>
            <a:r>
              <a:rPr lang="es-ES" sz="2800" dirty="0" err="1" smtClean="0">
                <a:solidFill>
                  <a:schemeClr val="folHlink"/>
                </a:solidFill>
              </a:rPr>
              <a:t>com</a:t>
            </a:r>
            <a:r>
              <a:rPr lang="es-ES" sz="2800" dirty="0" smtClean="0">
                <a:solidFill>
                  <a:schemeClr val="folHlink"/>
                </a:solidFill>
              </a:rPr>
              <a:t> a </a:t>
            </a:r>
            <a:r>
              <a:rPr lang="es-ES" sz="2800" dirty="0" err="1" smtClean="0">
                <a:solidFill>
                  <a:schemeClr val="folHlink"/>
                </a:solidFill>
              </a:rPr>
              <a:t>taxa</a:t>
            </a:r>
            <a:r>
              <a:rPr lang="es-ES" sz="2800" dirty="0" smtClean="0">
                <a:solidFill>
                  <a:schemeClr val="folHlink"/>
                </a:solidFill>
              </a:rPr>
              <a:t> de </a:t>
            </a:r>
            <a:r>
              <a:rPr lang="es-ES" sz="2800" dirty="0" err="1" smtClean="0">
                <a:solidFill>
                  <a:schemeClr val="folHlink"/>
                </a:solidFill>
              </a:rPr>
              <a:t>variação</a:t>
            </a:r>
            <a:r>
              <a:rPr lang="es-ES" sz="2800" dirty="0" smtClean="0">
                <a:solidFill>
                  <a:schemeClr val="folHlink"/>
                </a:solidFill>
              </a:rPr>
              <a:t> do PIB  per </a:t>
            </a:r>
            <a:r>
              <a:rPr lang="es-ES" sz="2800" dirty="0" err="1" smtClean="0">
                <a:solidFill>
                  <a:schemeClr val="folHlink"/>
                </a:solidFill>
              </a:rPr>
              <a:t>capita</a:t>
            </a:r>
            <a:r>
              <a:rPr lang="es-ES" sz="2800" dirty="0" smtClean="0">
                <a:solidFill>
                  <a:schemeClr val="folHlink"/>
                </a:solidFill>
              </a:rPr>
              <a:t> menor</a:t>
            </a:r>
            <a:endParaRPr lang="es-ES" sz="2800" dirty="0">
              <a:solidFill>
                <a:schemeClr val="folHlink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23528" y="3717032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Down Arrow 5"/>
          <p:cNvSpPr/>
          <p:nvPr/>
        </p:nvSpPr>
        <p:spPr>
          <a:xfrm rot="12629054">
            <a:off x="6219215" y="4506785"/>
            <a:ext cx="648072" cy="469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ra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862"/>
            <a:ext cx="82518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 rot="17664336">
            <a:off x="3064872" y="3221893"/>
            <a:ext cx="983984" cy="585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angle 2"/>
          <p:cNvSpPr/>
          <p:nvPr/>
        </p:nvSpPr>
        <p:spPr>
          <a:xfrm>
            <a:off x="6732240" y="1484784"/>
            <a:ext cx="1584176" cy="3672408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ra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8501063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3563888" y="3068960"/>
            <a:ext cx="432048" cy="72008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angle 1"/>
          <p:cNvSpPr/>
          <p:nvPr/>
        </p:nvSpPr>
        <p:spPr>
          <a:xfrm>
            <a:off x="6084168" y="1844824"/>
            <a:ext cx="2592288" cy="3384376"/>
          </a:xfrm>
          <a:prstGeom prst="rect">
            <a:avLst/>
          </a:prstGeom>
          <a:solidFill>
            <a:srgbClr val="C6D9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Se acentua a falta de desenvolvimento</a:t>
            </a:r>
            <a:endParaRPr lang="en-US" dirty="0" smtClean="0"/>
          </a:p>
        </p:txBody>
      </p:sp>
      <p:sp>
        <p:nvSpPr>
          <p:cNvPr id="33795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 </a:t>
            </a:r>
            <a:r>
              <a:rPr lang="pt-PT" sz="2400" dirty="0" smtClean="0"/>
              <a:t>aumento da dívida externa</a:t>
            </a:r>
          </a:p>
          <a:p>
            <a:r>
              <a:rPr lang="pt-PT" sz="2400" dirty="0" smtClean="0"/>
              <a:t>falta de concorrência</a:t>
            </a:r>
          </a:p>
          <a:p>
            <a:r>
              <a:rPr lang="pt-PT" sz="2400" dirty="0" smtClean="0"/>
              <a:t>Baixa produtividade do trabalho e desmotivação</a:t>
            </a:r>
          </a:p>
          <a:p>
            <a:r>
              <a:rPr lang="pt-PT" sz="2400" dirty="0" smtClean="0"/>
              <a:t>Baixa qualidade da produção</a:t>
            </a:r>
          </a:p>
          <a:p>
            <a:r>
              <a:rPr lang="pt-PT" sz="2400" dirty="0" smtClean="0"/>
              <a:t>Consumo </a:t>
            </a:r>
            <a:r>
              <a:rPr lang="pt-PT" sz="2400" dirty="0" err="1" smtClean="0"/>
              <a:t>destorcionado</a:t>
            </a:r>
            <a:endParaRPr lang="pt-PT" sz="2400" dirty="0" smtClean="0"/>
          </a:p>
          <a:p>
            <a:r>
              <a:rPr lang="pt-PT" sz="2400" dirty="0" smtClean="0"/>
              <a:t>Incapacidade de inovar</a:t>
            </a:r>
          </a:p>
          <a:p>
            <a:r>
              <a:rPr lang="pt-PT" sz="2400" dirty="0" smtClean="0"/>
              <a:t>Formação de bloqueios no crescimento económico</a:t>
            </a:r>
          </a:p>
          <a:p>
            <a:r>
              <a:rPr lang="pt-PT" sz="2400" dirty="0" smtClean="0"/>
              <a:t>Falta de competitividade dos produtos e serviços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E o gap com EEUU aumenta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ítulo 2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3408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PIB USA, AL , </a:t>
            </a:r>
            <a:r>
              <a:rPr lang="pt-PT" sz="1300" dirty="0" smtClean="0"/>
              <a:t>preços constantes  1997</a:t>
            </a:r>
            <a:endParaRPr lang="en-US" sz="13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640960" cy="542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uadro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85750"/>
            <a:ext cx="8018462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Alternate Process 2"/>
          <p:cNvSpPr/>
          <p:nvPr/>
        </p:nvSpPr>
        <p:spPr>
          <a:xfrm>
            <a:off x="4139952" y="5589240"/>
            <a:ext cx="1512168" cy="50405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USA =  1</a:t>
            </a:r>
            <a:endParaRPr lang="pt-PT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39952" y="2420888"/>
            <a:ext cx="72008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5400000">
            <a:off x="4391980" y="3320988"/>
            <a:ext cx="3024336" cy="108012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Os problemas macroeconómicos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altas taxas de juro</a:t>
            </a:r>
            <a:br>
              <a:rPr lang="pt-PT" dirty="0" smtClean="0"/>
            </a:br>
            <a:r>
              <a:rPr lang="pt-PT" dirty="0" smtClean="0"/>
              <a:t>variações bruscas da taxa de cambio</a:t>
            </a:r>
            <a:br>
              <a:rPr lang="pt-PT" dirty="0" smtClean="0"/>
            </a:br>
            <a:r>
              <a:rPr lang="pt-PT" dirty="0" smtClean="0"/>
              <a:t>deficit comerciais e de pagos</a:t>
            </a:r>
            <a:br>
              <a:rPr lang="pt-PT" dirty="0" smtClean="0"/>
            </a:br>
            <a:r>
              <a:rPr lang="pt-PT" dirty="0" smtClean="0"/>
              <a:t>elevada taxa de inflação</a:t>
            </a:r>
            <a:br>
              <a:rPr lang="pt-PT" dirty="0" smtClean="0"/>
            </a:br>
            <a:r>
              <a:rPr lang="pt-PT" dirty="0" smtClean="0"/>
              <a:t>elevado desemprego e desacelaração do crescimento económico</a:t>
            </a:r>
            <a:br>
              <a:rPr lang="pt-PT" dirty="0" smtClean="0"/>
            </a:br>
            <a:r>
              <a:rPr lang="pt-PT" dirty="0" smtClean="0"/>
              <a:t>regimem fiscal arcaico</a:t>
            </a:r>
            <a:br>
              <a:rPr lang="pt-PT" dirty="0" smtClean="0"/>
            </a:br>
            <a:r>
              <a:rPr lang="pt-PT" dirty="0" smtClean="0"/>
              <a:t> muito desigual dsitribuição da riqueza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2305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PT" dirty="0" smtClean="0"/>
              <a:t>Taxas de juro superiores às do USA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1500188"/>
            <a:ext cx="7096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Inflação de dois e três dígitos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03" y="620688"/>
            <a:ext cx="818059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99" y="2245195"/>
            <a:ext cx="3437657" cy="3476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865" y="183236"/>
            <a:ext cx="2600325" cy="46806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716016" y="3717032"/>
            <a:ext cx="2232025" cy="369332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US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4860032" y="4581128"/>
            <a:ext cx="2232025" cy="388938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 rot="3455079">
            <a:off x="7060255" y="3158763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99" y="763312"/>
            <a:ext cx="4433466" cy="804862"/>
          </a:xfrm>
        </p:spPr>
        <p:txBody>
          <a:bodyPr>
            <a:noAutofit/>
          </a:bodyPr>
          <a:lstStyle/>
          <a:p>
            <a:r>
              <a:rPr lang="pt-PT" sz="2000" dirty="0" smtClean="0"/>
              <a:t>Houve um aumento sigficativo da população em geral, as taxa de crescimento do Pib são maiores que a taxa de crescimento do PIB per capita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8239125" cy="385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5536" y="548680"/>
            <a:ext cx="8280920" cy="13681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inflação como problema específico 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4969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067"/>
            <a:ext cx="8352928" cy="626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402" y="16024"/>
            <a:ext cx="7772400" cy="1470025"/>
          </a:xfrm>
        </p:spPr>
        <p:txBody>
          <a:bodyPr/>
          <a:lstStyle/>
          <a:p>
            <a:r>
              <a:rPr lang="pt-PT" dirty="0" smtClean="0"/>
              <a:t>O plano Brady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154" y="1124744"/>
            <a:ext cx="8064896" cy="2952328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70000"/>
              </a:lnSpc>
              <a:buAutoNum type="arabicPeriod"/>
            </a:pPr>
            <a:r>
              <a:rPr lang="pt-PT" sz="2400" dirty="0" smtClean="0"/>
              <a:t>La quita (hair cut), corte de 30-40 do montante da dívida com o compromisso de pagar os interesses remanescentes a uma tasa de juro variável ( a taxa libor, na época alrededor de  4%)</a:t>
            </a:r>
          </a:p>
          <a:p>
            <a:pPr marL="514350" indent="-514350" algn="l">
              <a:lnSpc>
                <a:spcPct val="170000"/>
              </a:lnSpc>
              <a:buAutoNum type="arabicPeriod"/>
            </a:pPr>
            <a:r>
              <a:rPr lang="pt-PT" sz="2400" dirty="0" smtClean="0"/>
              <a:t>Emissão de bonos a par, pela dívida negociada,  a pagar uma taxa fixa tambem negociada,  que  foi pelo geral superior  à Libor, tendencialmente 6 %</a:t>
            </a:r>
          </a:p>
          <a:p>
            <a:pPr marL="514350" indent="-514350" algn="l">
              <a:lnSpc>
                <a:spcPct val="170000"/>
              </a:lnSpc>
              <a:buAutoNum type="arabicPeriod"/>
            </a:pPr>
            <a:r>
              <a:rPr lang="pt-PT" sz="2400" dirty="0" smtClean="0"/>
              <a:t>Deposito em cash pelos juros morosos ( isso foi negociado conforme as reservas dos bancos centrais)</a:t>
            </a:r>
          </a:p>
          <a:p>
            <a:pPr marL="514350" indent="-514350" algn="l">
              <a:lnSpc>
                <a:spcPct val="170000"/>
              </a:lnSpc>
              <a:buAutoNum type="arabicPeriod"/>
            </a:pPr>
            <a:r>
              <a:rPr lang="pt-PT" sz="2400" dirty="0" smtClean="0"/>
              <a:t>Compra de bonos do tesoro americano como garantia da dívida</a:t>
            </a:r>
          </a:p>
          <a:p>
            <a:pPr marL="514350" indent="-514350">
              <a:buAutoNum type="arabicPeriod"/>
            </a:pPr>
            <a:endParaRPr lang="pt-PT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Anexo estadístico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771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428596" y="908720"/>
          <a:ext cx="84638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Variação das taxas de inflação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069628"/>
              </p:ext>
            </p:extLst>
          </p:nvPr>
        </p:nvGraphicFramePr>
        <p:xfrm>
          <a:off x="251520" y="1073944"/>
          <a:ext cx="8784976" cy="471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5681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28" y="1196752"/>
            <a:ext cx="8568952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7362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486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1116013" y="549275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PRODUCTIVIDAD TOTAL DE LOS FACTORES</a:t>
            </a:r>
          </a:p>
          <a:p>
            <a:r>
              <a:rPr lang="pt-PT" b="1"/>
              <a:t>(promedios simples, 1960=1)</a:t>
            </a:r>
            <a:endParaRPr lang="pt-PT"/>
          </a:p>
        </p:txBody>
      </p:sp>
      <p:sp>
        <p:nvSpPr>
          <p:cNvPr id="4" name="Down Arrow 3"/>
          <p:cNvSpPr/>
          <p:nvPr/>
        </p:nvSpPr>
        <p:spPr>
          <a:xfrm>
            <a:off x="5220072" y="4077072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532440" cy="59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6" name="Notched Right Arrow 5"/>
          <p:cNvSpPr/>
          <p:nvPr/>
        </p:nvSpPr>
        <p:spPr>
          <a:xfrm>
            <a:off x="5076056" y="2276872"/>
            <a:ext cx="144016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Up Arrow 6"/>
          <p:cNvSpPr/>
          <p:nvPr/>
        </p:nvSpPr>
        <p:spPr>
          <a:xfrm>
            <a:off x="5364088" y="6237312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5148064" y="6453336"/>
            <a:ext cx="648072" cy="4046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dimidinui</a:t>
            </a:r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7186947" cy="5284861"/>
          </a:xfrm>
          <a:prstGeom prst="rect">
            <a:avLst/>
          </a:prstGeom>
          <a:effectLst>
            <a:glow rad="177800">
              <a:schemeClr val="accent1">
                <a:alpha val="36000"/>
              </a:schemeClr>
            </a:glow>
            <a:softEdge rad="63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14300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Indicadores sociais melhoram de forma significante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0113402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1609"/>
            <a:ext cx="8424936" cy="561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55140"/>
            <a:ext cx="8136904" cy="46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493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ia económica de América Latina - Tabla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9127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9552" y="980728"/>
          <a:ext cx="83529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3041" y="260648"/>
          <a:ext cx="8640959" cy="390525"/>
        </p:xfrm>
        <a:graphic>
          <a:graphicData uri="http://schemas.openxmlformats.org/drawingml/2006/table">
            <a:tbl>
              <a:tblPr/>
              <a:tblGrid>
                <a:gridCol w="8640959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baseline="0" dirty="0">
                          <a:latin typeface="Arial"/>
                        </a:rPr>
                        <a:t>Inward and outward foreign direct investment flows, annual, </a:t>
                      </a:r>
                      <a:r>
                        <a:rPr lang="en-US" sz="1500" b="0" i="0" u="none" strike="noStrike" baseline="0" dirty="0" smtClean="0">
                          <a:latin typeface="Arial"/>
                        </a:rPr>
                        <a:t>1990</a:t>
                      </a:r>
                      <a:endParaRPr lang="en-US" sz="1500" b="0" i="0" u="none" strike="noStrike" baseline="0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US Dollars at current prices and current exchange rates in millions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43608" y="6309320"/>
            <a:ext cx="2574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PT" dirty="0" smtClean="0">
                <a:latin typeface="Arial"/>
              </a:rPr>
              <a:t>UNCTAD, UNCTADstat</a:t>
            </a:r>
            <a:endParaRPr lang="pt-PT" dirty="0"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5656"/>
            <a:ext cx="8208912" cy="6046688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0"/>
          </a:sp3d>
        </p:spPr>
      </p:pic>
    </p:spTree>
    <p:extLst>
      <p:ext uri="{BB962C8B-B14F-4D97-AF65-F5344CB8AC3E}">
        <p14:creationId xmlns:p14="http://schemas.microsoft.com/office/powerpoint/2010/main" val="135291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357126" y="188640"/>
          <a:ext cx="8786874" cy="650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% variação do PIB 1980-91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7920880" cy="51845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000" dirty="0" smtClean="0"/>
              <a:t>Aumento da educação formal, muito elevada na educação primária, mas insuficiente no nível superior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56703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89295" y="1417638"/>
            <a:ext cx="7993063" cy="5041528"/>
            <a:chOff x="340" y="436"/>
            <a:chExt cx="5035" cy="358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0" y="436"/>
              <a:ext cx="5035" cy="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436"/>
              <a:ext cx="5045" cy="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Evolução da população da AL em termos comparados com  paises de Asia e Europa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08041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5898"/>
            <a:ext cx="8486775" cy="4579937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lvl="1"/>
            <a:r>
              <a:rPr lang="es-ES" dirty="0" err="1" smtClean="0"/>
              <a:t>Manutenção</a:t>
            </a:r>
            <a:r>
              <a:rPr lang="es-ES" dirty="0" smtClean="0"/>
              <a:t> do Proteccionismo</a:t>
            </a:r>
          </a:p>
          <a:p>
            <a:pPr lvl="1"/>
            <a:r>
              <a:rPr lang="es-ES" dirty="0" err="1" smtClean="0"/>
              <a:t>Intervenção</a:t>
            </a:r>
            <a:r>
              <a:rPr lang="es-ES" dirty="0" smtClean="0"/>
              <a:t> </a:t>
            </a:r>
            <a:r>
              <a:rPr lang="es-ES" dirty="0" err="1" smtClean="0"/>
              <a:t>excessiva</a:t>
            </a:r>
            <a:r>
              <a:rPr lang="es-ES" dirty="0" smtClean="0"/>
              <a:t> do estado na Economía</a:t>
            </a:r>
          </a:p>
          <a:p>
            <a:pPr lvl="2"/>
            <a:r>
              <a:rPr lang="es-ES" dirty="0" smtClean="0"/>
              <a:t>Estado de </a:t>
            </a:r>
            <a:r>
              <a:rPr lang="es-ES" dirty="0" err="1" smtClean="0"/>
              <a:t>bem</a:t>
            </a:r>
            <a:r>
              <a:rPr lang="es-ES" dirty="0" smtClean="0"/>
              <a:t>-estar “truncado”</a:t>
            </a:r>
          </a:p>
          <a:p>
            <a:pPr lvl="2"/>
            <a:r>
              <a:rPr lang="es-ES" dirty="0" smtClean="0"/>
              <a:t>Como productor (empresas públicas) </a:t>
            </a:r>
            <a:r>
              <a:rPr lang="es-ES" dirty="0" err="1" smtClean="0"/>
              <a:t>em</a:t>
            </a:r>
            <a:r>
              <a:rPr lang="es-ES" dirty="0" smtClean="0"/>
              <a:t> áreas  </a:t>
            </a:r>
            <a:r>
              <a:rPr lang="es-ES" dirty="0" err="1" smtClean="0"/>
              <a:t>não</a:t>
            </a:r>
            <a:r>
              <a:rPr lang="es-ES" dirty="0" smtClean="0"/>
              <a:t> </a:t>
            </a:r>
            <a:r>
              <a:rPr lang="es-ES" dirty="0" err="1" smtClean="0"/>
              <a:t>estrátegicas</a:t>
            </a:r>
            <a:endParaRPr lang="es-ES" dirty="0" smtClean="0"/>
          </a:p>
          <a:p>
            <a:pPr lvl="2"/>
            <a:r>
              <a:rPr lang="es-ES" dirty="0" smtClean="0"/>
              <a:t>Como regulador (competencia limitada)</a:t>
            </a:r>
          </a:p>
          <a:p>
            <a:pPr lvl="2"/>
            <a:r>
              <a:rPr lang="es-ES" dirty="0" smtClean="0"/>
              <a:t>Infraestructuras</a:t>
            </a:r>
          </a:p>
          <a:p>
            <a:pPr lvl="3"/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99592" y="260648"/>
            <a:ext cx="74168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prstClr val="black"/>
                </a:solidFill>
              </a:rPr>
              <a:t>QUAIS SÃO AS  CONSEQUENCIAS DAS POLÍTICAS DESENVOLVIMENTISTAS </a:t>
            </a:r>
            <a:r>
              <a:rPr lang="es-ES" sz="2800" dirty="0" smtClean="0"/>
              <a:t>POR SUSTITUCIÓN DE IMPORTACIONES (ISI) (1945-1982)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1354</Words>
  <Application>Microsoft Macintosh PowerPoint</Application>
  <PresentationFormat>On-screen Show (4:3)</PresentationFormat>
  <Paragraphs>327</Paragraphs>
  <Slides>65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Tema do Office</vt:lpstr>
      <vt:lpstr>A década perdida de AL</vt:lpstr>
      <vt:lpstr>PRINCIPAIS RESTRIÇÕES ECONOMICAS PARA O DESENVOLVIMENTO</vt:lpstr>
      <vt:lpstr>Resultados das  Políticas  de desenvolvimento ISI (1945-1982) </vt:lpstr>
      <vt:lpstr>PowerPoint Presentation</vt:lpstr>
      <vt:lpstr>PowerPoint Presentation</vt:lpstr>
      <vt:lpstr>Indicadores sociais melhoram de forma significante</vt:lpstr>
      <vt:lpstr>Aumento da educação formal, muito elevada na educação primária, mas insuficiente no nível superior</vt:lpstr>
      <vt:lpstr>Evolução da população da AL em termos comparados com  paises de Asia e Europa</vt:lpstr>
      <vt:lpstr>PowerPoint Presentation</vt:lpstr>
      <vt:lpstr>PowerPoint Presentation</vt:lpstr>
      <vt:lpstr>A diminuição da produtividade se explica pelo aumento do desemprego</vt:lpstr>
      <vt:lpstr>A balança de transacções é tendecialmente deficitária desde os anos 60</vt:lpstr>
      <vt:lpstr>Mudança estrutural do emprego, segue o padrão dos paises desenvolvido, diminui o emprego produtivo, aumenta o emprego de serviços </vt:lpstr>
      <vt:lpstr>Naõ há uma grande alteração no total, excepto Brasil e Colombia, uma baixa presença das mulheres embora com algum aumento</vt:lpstr>
      <vt:lpstr>Na década dos oitenta diminui o rendimento( ingreso)real per capita</vt:lpstr>
      <vt:lpstr>PowerPoint Presentation</vt:lpstr>
      <vt:lpstr>E diminui  a dinámica de crescimento do investimento</vt:lpstr>
      <vt:lpstr>Diminui drásticamente a parte de AL no comercio mundial, os preçso dos productos exportados, excepto no petróleo </vt:lpstr>
      <vt:lpstr>PowerPoint Presentation</vt:lpstr>
      <vt:lpstr>PowerPoint Presentation</vt:lpstr>
      <vt:lpstr>PowerPoint Presentation</vt:lpstr>
      <vt:lpstr>PowerPoint Presentation</vt:lpstr>
      <vt:lpstr>consequências</vt:lpstr>
      <vt:lpstr>PowerPoint Presentation</vt:lpstr>
      <vt:lpstr>PowerPoint Presentation</vt:lpstr>
      <vt:lpstr>Comparação com Asia que continua a crescer</vt:lpstr>
      <vt:lpstr>Balança de pagamentos de AL </vt:lpstr>
      <vt:lpstr>PowerPoint Presentation</vt:lpstr>
      <vt:lpstr>PowerPoint Presentation</vt:lpstr>
      <vt:lpstr>PowerPoint Presentation</vt:lpstr>
      <vt:lpstr>PowerPoint Presentation</vt:lpstr>
      <vt:lpstr>Evolução do serviço da dívida como % das exportações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Investimento estrangeiro em AL (milhões de u$A)</vt:lpstr>
      <vt:lpstr>PowerPoint Presentation</vt:lpstr>
      <vt:lpstr>PowerPoint Presentation</vt:lpstr>
      <vt:lpstr>PowerPoint Presentation</vt:lpstr>
      <vt:lpstr>Se acentua a falta de desenvolvimento</vt:lpstr>
      <vt:lpstr>E o gap com EEUU aumenta</vt:lpstr>
      <vt:lpstr>PIB USA, AL , preços constantes  1997</vt:lpstr>
      <vt:lpstr>PowerPoint Presentation</vt:lpstr>
      <vt:lpstr>Os problemas macroeconómicos  altas taxas de juro variações bruscas da taxa de cambio deficit comerciais e de pagos elevada taxa de inflação elevado desemprego e desacelaração do crescimento económico regimem fiscal arcaico  muito desigual dsitribuição da riqueza</vt:lpstr>
      <vt:lpstr>Taxas de juro superiores às do USA</vt:lpstr>
      <vt:lpstr>Inflação de dois e três dígitos</vt:lpstr>
      <vt:lpstr>PowerPoint Presentation</vt:lpstr>
      <vt:lpstr>PowerPoint Presentation</vt:lpstr>
      <vt:lpstr>PowerPoint Presentation</vt:lpstr>
      <vt:lpstr>PowerPoint Presentation</vt:lpstr>
      <vt:lpstr>O plano Brady</vt:lpstr>
      <vt:lpstr>Anexo estadístico</vt:lpstr>
      <vt:lpstr>Variação das taxas de inflação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% variação do PIB 1980-91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década perdida de AL</dc:title>
  <dc:creator>mariuo olivares</dc:creator>
  <cp:lastModifiedBy>mario olivares</cp:lastModifiedBy>
  <cp:revision>127</cp:revision>
  <dcterms:created xsi:type="dcterms:W3CDTF">2009-10-28T12:24:12Z</dcterms:created>
  <dcterms:modified xsi:type="dcterms:W3CDTF">2016-10-17T09:52:25Z</dcterms:modified>
</cp:coreProperties>
</file>